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Domain-Driven-Design-Tackling-Complexity-Software/dp/0321125215" TargetMode="External"/><Relationship Id="rId3" Type="http://schemas.openxmlformats.org/officeDocument/2006/relationships/hyperlink" Target="https://www.amazon.com/Implementing-Domain-Driven-Design-Vaughn-Vernon/dp/0321834577/ref=pd_sim_14_2/146-5573393-8712768?_encoding=UTF8&amp;pd_rd_i=0321834577&amp;pd_rd_r=0HHESFRXFB5RETT0N0G9&amp;pd_rd_w=V0P7D&amp;pd_rd_wg=OozwD&amp;psc=1&amp;refRID=0HHESFRXFB5RETT0N0G9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3636748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3636748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3636748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3636748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363674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363674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363674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363674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363674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363674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363674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363674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93636748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93636748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9d3f7131_4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99d3f7131_4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3636748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93636748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3636748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93636748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282f1e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282f1e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3636748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93636748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93636748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93636748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3636748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93636748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According to Kent Beck (http://wiki.c2.com/?GalacticModelingLanguage)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4ff7020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94ff702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3636748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93636748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36367488_0_268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936367488_0_268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3636748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93636748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3636748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93636748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93636748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93636748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936367488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936367488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364ab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364ab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4781f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94781f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936367488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936367488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936367488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936367488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936367488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93636748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https://www.amazon.com/Domain-Driven-Design-Tackling-Complexity-Software/dp/0321125215</a:t>
            </a:r>
            <a:r>
              <a:rPr lang="en-GB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https://www.amazon.com/Implementing-Domain-Driven-Design-Vaughn-Vernon/dp/0321834577/ref=pd_sim_14_2/146-5573393-8712768?_encoding=UTF8&amp;pd_rd_i=0321834577&amp;pd_rd_r=0HHESFRXFB5RETT0N0G9&amp;pd_rd_w=V0P7D&amp;pd_rd_wg=OozwD&amp;psc=1&amp;refRID=0HHESFRXFB5RETT0N0G9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9d3f7131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99d3f7131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9d3f7131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99d3f7131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9d3f7131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99d3f7131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99d3f7131_4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99d3f7131_4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9d3f7131_4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99d3f7131_4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9d3f7131_4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99d3f7131_4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364ab06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364ab06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4ff7020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94ff7020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24132e7b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24132e7b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9d3f7131_4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9d3f7131_4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24132e7b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24132e7b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99d3f7131_4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99d3f7131_4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99d3f7131_4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99d3f7131_4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9d3f7131_4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99d3f7131_4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99d3f7131_4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99d3f7131_4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99d3f7131_4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99d3f7131_4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99d3f7131_4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99d3f7131_4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364ab06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364ab0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99d3f7131_4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99d3f7131_4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9d3f7131_4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99d3f7131_4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99d3f7131_4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99d3f7131_4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9d3f7131_4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99d3f7131_4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4781f71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94781f71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9d3f7131_4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99d3f7131_4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99d3f7131_4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99d3f7131_4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94781f71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94781f71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99d3f7131_4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99d3f7131_4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99d3f7131_4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99d3f7131_4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364ab06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364ab06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99d3f7131_4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99d3f7131_4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94781f8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94781f8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99d3f7131_4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99d3f7131_4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9d3f7131_4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99d3f7131_4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99d3f7131_4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99d3f7131_4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9282f1e0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9282f1e0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9282f1e0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9282f1e0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9282f1e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9282f1e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364ab06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364ab06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364ab06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364ab06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364ab06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364ab06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Question Slide" showMasterSp="0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7"/>
          <p:cNvPicPr preferRelativeResize="0"/>
          <p:nvPr/>
        </p:nvPicPr>
        <p:blipFill/>
        <p:spPr>
          <a:xfrm>
            <a:off x="0" y="0"/>
            <a:ext cx="9144000" cy="5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7"/>
          <p:cNvSpPr txBox="1"/>
          <p:nvPr>
            <p:ph type="ctrTitle"/>
          </p:nvPr>
        </p:nvSpPr>
        <p:spPr>
          <a:xfrm>
            <a:off x="1423703" y="912060"/>
            <a:ext cx="6222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423703" y="2514395"/>
            <a:ext cx="62229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3" id="144" name="Google Shape;144;p37"/>
          <p:cNvPicPr preferRelativeResize="0"/>
          <p:nvPr/>
        </p:nvPicPr>
        <p:blipFill/>
        <p:spPr>
          <a:xfrm>
            <a:off x="8492566" y="4693436"/>
            <a:ext cx="462300" cy="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">
  <p:cSld name="Basic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428737" y="1323214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428737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4736683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3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3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31.png"/><Relationship Id="rId13" Type="http://schemas.openxmlformats.org/officeDocument/2006/relationships/image" Target="../media/image3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 What You’re Doing</a:t>
            </a:r>
            <a:endParaRPr/>
          </a:p>
        </p:txBody>
      </p:sp>
      <p:sp>
        <p:nvSpPr>
          <p:cNvPr id="164" name="Google Shape;164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Dmitry Vinnik, @DmitryVinnik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Lead Software Engineer, Salesforce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Design Pitfalls</a:t>
            </a:r>
            <a:endParaRPr sz="6000"/>
          </a:p>
        </p:txBody>
      </p:sp>
      <p:sp>
        <p:nvSpPr>
          <p:cNvPr id="238" name="Google Shape;238;p49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239" name="Google Shape;239;p49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240" name="Google Shape;240;p49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241" name="Google Shape;241;p49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242" name="Google Shape;242;p49"/>
          <p:cNvSpPr/>
          <p:nvPr/>
        </p:nvSpPr>
        <p:spPr>
          <a:xfrm>
            <a:off x="4840750" y="3276700"/>
            <a:ext cx="3406200" cy="159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Stagnation</a:t>
            </a:r>
            <a:endParaRPr sz="4800"/>
          </a:p>
        </p:txBody>
      </p:sp>
      <p:sp>
        <p:nvSpPr>
          <p:cNvPr id="243" name="Google Shape;243;p49"/>
          <p:cNvSpPr/>
          <p:nvPr/>
        </p:nvSpPr>
        <p:spPr>
          <a:xfrm>
            <a:off x="651375" y="3276700"/>
            <a:ext cx="3406200" cy="153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44" name="Google Shape;244;p49"/>
          <p:cNvSpPr/>
          <p:nvPr/>
        </p:nvSpPr>
        <p:spPr>
          <a:xfrm>
            <a:off x="659350" y="3291850"/>
            <a:ext cx="3406200" cy="1504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45" name="Google Shape;245;p49"/>
          <p:cNvSpPr/>
          <p:nvPr/>
        </p:nvSpPr>
        <p:spPr>
          <a:xfrm>
            <a:off x="4840750" y="3276700"/>
            <a:ext cx="3406200" cy="159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Stagnation</a:t>
            </a:r>
            <a:endParaRPr sz="4800"/>
          </a:p>
        </p:txBody>
      </p:sp>
      <p:sp>
        <p:nvSpPr>
          <p:cNvPr id="246" name="Google Shape;246;p49"/>
          <p:cNvSpPr txBox="1"/>
          <p:nvPr>
            <p:ph type="title"/>
          </p:nvPr>
        </p:nvSpPr>
        <p:spPr>
          <a:xfrm>
            <a:off x="311700" y="21356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247" name="Google Shape;247;p49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248" name="Google Shape;248;p49"/>
          <p:cNvSpPr/>
          <p:nvPr/>
        </p:nvSpPr>
        <p:spPr>
          <a:xfrm>
            <a:off x="6593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249" name="Google Shape;249;p49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250" name="Google Shape;250;p49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251" name="Google Shape;251;p49"/>
          <p:cNvSpPr/>
          <p:nvPr/>
        </p:nvSpPr>
        <p:spPr>
          <a:xfrm>
            <a:off x="659350" y="3276700"/>
            <a:ext cx="3406200" cy="153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52" name="Google Shape;252;p49"/>
          <p:cNvSpPr/>
          <p:nvPr/>
        </p:nvSpPr>
        <p:spPr>
          <a:xfrm>
            <a:off x="659350" y="3246400"/>
            <a:ext cx="3406200" cy="159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53" name="Google Shape;253;p49"/>
          <p:cNvSpPr/>
          <p:nvPr/>
        </p:nvSpPr>
        <p:spPr>
          <a:xfrm>
            <a:off x="4840750" y="3276700"/>
            <a:ext cx="3406200" cy="159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Stagnation</a:t>
            </a:r>
            <a:endParaRPr sz="4800"/>
          </a:p>
        </p:txBody>
      </p:sp>
      <p:sp>
        <p:nvSpPr>
          <p:cNvPr id="254" name="Google Shape;254;p49"/>
          <p:cNvSpPr/>
          <p:nvPr/>
        </p:nvSpPr>
        <p:spPr>
          <a:xfrm>
            <a:off x="4840750" y="3246400"/>
            <a:ext cx="3406200" cy="162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255" name="Google Shape;255;p49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256" name="Google Shape;256;p49"/>
          <p:cNvSpPr/>
          <p:nvPr/>
        </p:nvSpPr>
        <p:spPr>
          <a:xfrm>
            <a:off x="659350" y="3246400"/>
            <a:ext cx="3406200" cy="159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57" name="Google Shape;257;p49"/>
          <p:cNvSpPr/>
          <p:nvPr/>
        </p:nvSpPr>
        <p:spPr>
          <a:xfrm>
            <a:off x="4840750" y="3246400"/>
            <a:ext cx="3406200" cy="162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258" name="Google Shape;25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Context Matters</a:t>
            </a:r>
            <a:endParaRPr sz="6000"/>
          </a:p>
        </p:txBody>
      </p:sp>
      <p:sp>
        <p:nvSpPr>
          <p:cNvPr id="264" name="Google Shape;264;p50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</a:t>
            </a:r>
            <a:r>
              <a:rPr lang="en-GB" sz="4800"/>
              <a:t> Language</a:t>
            </a:r>
            <a:endParaRPr sz="4800"/>
          </a:p>
        </p:txBody>
      </p:sp>
      <p:sp>
        <p:nvSpPr>
          <p:cNvPr id="265" name="Google Shape;265;p50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266" name="Google Shape;266;p50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267" name="Google Shape;267;p50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268" name="Google Shape;268;p50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269" name="Google Shape;26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Context Matters: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Ubiquitous Language</a:t>
            </a:r>
            <a:endParaRPr sz="6000"/>
          </a:p>
        </p:txBody>
      </p:sp>
      <p:sp>
        <p:nvSpPr>
          <p:cNvPr id="275" name="Google Shape;275;p51"/>
          <p:cNvSpPr txBox="1"/>
          <p:nvPr>
            <p:ph type="title"/>
          </p:nvPr>
        </p:nvSpPr>
        <p:spPr>
          <a:xfrm>
            <a:off x="272025" y="72800"/>
            <a:ext cx="85206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Ubiquitous Language</a:t>
            </a:r>
            <a:endParaRPr sz="6000"/>
          </a:p>
        </p:txBody>
      </p:sp>
      <p:sp>
        <p:nvSpPr>
          <p:cNvPr id="276" name="Google Shape;276;p51"/>
          <p:cNvSpPr/>
          <p:nvPr/>
        </p:nvSpPr>
        <p:spPr>
          <a:xfrm>
            <a:off x="777675" y="1340200"/>
            <a:ext cx="3240000" cy="113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277" name="Google Shape;277;p51"/>
          <p:cNvSpPr/>
          <p:nvPr/>
        </p:nvSpPr>
        <p:spPr>
          <a:xfrm>
            <a:off x="5046950" y="1340200"/>
            <a:ext cx="3240000" cy="113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Testers</a:t>
            </a:r>
            <a:endParaRPr sz="4800"/>
          </a:p>
        </p:txBody>
      </p:sp>
      <p:sp>
        <p:nvSpPr>
          <p:cNvPr id="278" name="Google Shape;278;p51"/>
          <p:cNvSpPr/>
          <p:nvPr/>
        </p:nvSpPr>
        <p:spPr>
          <a:xfrm>
            <a:off x="2952000" y="31627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Experts</a:t>
            </a:r>
            <a:endParaRPr sz="4800"/>
          </a:p>
        </p:txBody>
      </p:sp>
      <p:cxnSp>
        <p:nvCxnSpPr>
          <p:cNvPr id="279" name="Google Shape;279;p51"/>
          <p:cNvCxnSpPr>
            <a:stCxn id="276" idx="3"/>
            <a:endCxn id="277" idx="1"/>
          </p:cNvCxnSpPr>
          <p:nvPr/>
        </p:nvCxnSpPr>
        <p:spPr>
          <a:xfrm>
            <a:off x="4017675" y="1908100"/>
            <a:ext cx="10293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51"/>
          <p:cNvCxnSpPr>
            <a:stCxn id="278" idx="0"/>
          </p:cNvCxnSpPr>
          <p:nvPr/>
        </p:nvCxnSpPr>
        <p:spPr>
          <a:xfrm rot="10800000">
            <a:off x="4572000" y="1908775"/>
            <a:ext cx="0" cy="12540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/>
        </p:nvSpPr>
        <p:spPr>
          <a:xfrm>
            <a:off x="1277675" y="1974600"/>
            <a:ext cx="63423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Communication is Essential in DDD</a:t>
            </a:r>
            <a:endParaRPr sz="6000"/>
          </a:p>
        </p:txBody>
      </p:sp>
      <p:sp>
        <p:nvSpPr>
          <p:cNvPr id="287" name="Google Shape;287;p52"/>
          <p:cNvSpPr txBox="1"/>
          <p:nvPr/>
        </p:nvSpPr>
        <p:spPr>
          <a:xfrm>
            <a:off x="2089750" y="1924500"/>
            <a:ext cx="52089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Conclusion?</a:t>
            </a:r>
            <a:endParaRPr sz="6000"/>
          </a:p>
        </p:txBody>
      </p:sp>
      <p:sp>
        <p:nvSpPr>
          <p:cNvPr id="288" name="Google Shape;2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Context Matters</a:t>
            </a:r>
            <a:endParaRPr sz="6000"/>
          </a:p>
        </p:txBody>
      </p:sp>
      <p:sp>
        <p:nvSpPr>
          <p:cNvPr id="294" name="Google Shape;294;p53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295" name="Google Shape;295;p53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296" name="Google Shape;296;p53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297" name="Google Shape;297;p53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298" name="Google Shape;298;p53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299" name="Google Shape;299;p53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300" name="Google Shape;300;p53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01" name="Google Shape;301;p53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02" name="Google Shape;302;p53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303" name="Google Shape;30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Context Matters: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Bound Context</a:t>
            </a:r>
            <a:endParaRPr sz="6000"/>
          </a:p>
        </p:txBody>
      </p:sp>
      <p:sp>
        <p:nvSpPr>
          <p:cNvPr id="309" name="Google Shape;309;p54"/>
          <p:cNvSpPr/>
          <p:nvPr/>
        </p:nvSpPr>
        <p:spPr>
          <a:xfrm>
            <a:off x="5595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Linguistic Boundary</a:t>
            </a:r>
            <a:endParaRPr sz="4800"/>
          </a:p>
        </p:txBody>
      </p:sp>
      <p:sp>
        <p:nvSpPr>
          <p:cNvPr id="310" name="Google Shape;310;p54"/>
          <p:cNvSpPr/>
          <p:nvPr/>
        </p:nvSpPr>
        <p:spPr>
          <a:xfrm>
            <a:off x="48956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Logical</a:t>
            </a:r>
            <a:r>
              <a:rPr lang="en-GB" sz="4800"/>
              <a:t> Boundary</a:t>
            </a:r>
            <a:endParaRPr sz="4800"/>
          </a:p>
        </p:txBody>
      </p:sp>
      <p:sp>
        <p:nvSpPr>
          <p:cNvPr id="311" name="Google Shape;311;p54"/>
          <p:cNvSpPr/>
          <p:nvPr/>
        </p:nvSpPr>
        <p:spPr>
          <a:xfrm>
            <a:off x="2776650" y="3469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Physical</a:t>
            </a:r>
            <a:r>
              <a:rPr lang="en-GB" sz="4800"/>
              <a:t> Boundary</a:t>
            </a:r>
            <a:endParaRPr sz="4800"/>
          </a:p>
        </p:txBody>
      </p:sp>
      <p:sp>
        <p:nvSpPr>
          <p:cNvPr id="312" name="Google Shape;31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Context Matters</a:t>
            </a:r>
            <a:endParaRPr sz="6000"/>
          </a:p>
        </p:txBody>
      </p:sp>
      <p:sp>
        <p:nvSpPr>
          <p:cNvPr id="318" name="Google Shape;318;p55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19" name="Google Shape;319;p55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320" name="Google Shape;320;p55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321" name="Google Shape;321;p55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22" name="Google Shape;322;p55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323" name="Google Shape;323;p55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324" name="Google Shape;324;p55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25" name="Google Shape;325;p55"/>
          <p:cNvSpPr/>
          <p:nvPr/>
        </p:nvSpPr>
        <p:spPr>
          <a:xfrm>
            <a:off x="546350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326" name="Google Shape;326;p55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327" name="Google Shape;327;p55"/>
          <p:cNvSpPr/>
          <p:nvPr/>
        </p:nvSpPr>
        <p:spPr>
          <a:xfrm>
            <a:off x="4773875" y="438000"/>
            <a:ext cx="3361800" cy="1483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328" name="Google Shape;328;p55"/>
          <p:cNvSpPr/>
          <p:nvPr/>
        </p:nvSpPr>
        <p:spPr>
          <a:xfrm>
            <a:off x="2175675" y="3222000"/>
            <a:ext cx="4379700" cy="148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Domain Segregation</a:t>
            </a:r>
            <a:endParaRPr sz="4800"/>
          </a:p>
        </p:txBody>
      </p:sp>
      <p:sp>
        <p:nvSpPr>
          <p:cNvPr id="329" name="Google Shape;32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to Core DDD</a:t>
            </a:r>
            <a:endParaRPr/>
          </a:p>
        </p:txBody>
      </p:sp>
      <p:sp>
        <p:nvSpPr>
          <p:cNvPr id="335" name="Google Shape;3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341" name="Google Shape;341;p5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342" name="Google Shape;342;p57"/>
          <p:cNvSpPr/>
          <p:nvPr/>
        </p:nvSpPr>
        <p:spPr>
          <a:xfrm>
            <a:off x="6593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343" name="Google Shape;343;p57"/>
          <p:cNvSpPr/>
          <p:nvPr/>
        </p:nvSpPr>
        <p:spPr>
          <a:xfrm>
            <a:off x="4840750" y="500275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344" name="Google Shape;344;p57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345" name="Google Shape;345;p57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346" name="Google Shape;346;p57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347" name="Google Shape;347;p57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348" name="Google Shape;34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349" name="Google Shape;349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350" name="Google Shape;350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51" name="Google Shape;351;p5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352" name="Google Shape;352;p5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353" name="Google Shape;353;p57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354" name="Google Shape;354;p57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355" name="Google Shape;355;p57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356" name="Google Shape;356;p57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357" name="Google Shape;357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58" name="Google Shape;358;p5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359" name="Google Shape;359;p57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360" name="Google Shape;360;p57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361" name="Google Shape;361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62" name="Google Shape;362;p5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63" name="Google Shape;363;p5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364" name="Google Shape;3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1715325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Design Guidance</a:t>
            </a:r>
            <a:endParaRPr sz="6000"/>
          </a:p>
        </p:txBody>
      </p:sp>
      <p:sp>
        <p:nvSpPr>
          <p:cNvPr id="370" name="Google Shape;370;p58"/>
          <p:cNvSpPr/>
          <p:nvPr/>
        </p:nvSpPr>
        <p:spPr>
          <a:xfrm>
            <a:off x="569325" y="36220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371" name="Google Shape;371;p58"/>
          <p:cNvSpPr/>
          <p:nvPr/>
        </p:nvSpPr>
        <p:spPr>
          <a:xfrm>
            <a:off x="4895625" y="36220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372" name="Google Shape;372;p58"/>
          <p:cNvSpPr/>
          <p:nvPr/>
        </p:nvSpPr>
        <p:spPr>
          <a:xfrm>
            <a:off x="2445200" y="3391225"/>
            <a:ext cx="38037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by Contract</a:t>
            </a:r>
            <a:endParaRPr sz="4800"/>
          </a:p>
        </p:txBody>
      </p:sp>
      <p:sp>
        <p:nvSpPr>
          <p:cNvPr id="373" name="Google Shape;373;p58"/>
          <p:cNvSpPr/>
          <p:nvPr/>
        </p:nvSpPr>
        <p:spPr>
          <a:xfrm>
            <a:off x="4895625" y="36220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374" name="Google Shape;374;p58"/>
          <p:cNvSpPr/>
          <p:nvPr/>
        </p:nvSpPr>
        <p:spPr>
          <a:xfrm>
            <a:off x="2445200" y="3391225"/>
            <a:ext cx="38037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by Contract</a:t>
            </a:r>
            <a:endParaRPr sz="4800"/>
          </a:p>
        </p:txBody>
      </p:sp>
      <p:sp>
        <p:nvSpPr>
          <p:cNvPr id="375" name="Google Shape;37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311700" y="-12175"/>
            <a:ext cx="42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Goals</a:t>
            </a:r>
            <a:endParaRPr sz="6000"/>
          </a:p>
        </p:txBody>
      </p:sp>
      <p:sp>
        <p:nvSpPr>
          <p:cNvPr id="170" name="Google Shape;170;p41"/>
          <p:cNvSpPr/>
          <p:nvPr/>
        </p:nvSpPr>
        <p:spPr>
          <a:xfrm>
            <a:off x="488975" y="24226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DDT In Practice: Test Pyramid</a:t>
            </a:r>
            <a:endParaRPr sz="3600"/>
          </a:p>
        </p:txBody>
      </p:sp>
      <p:sp>
        <p:nvSpPr>
          <p:cNvPr id="171" name="Google Shape;171;p41"/>
          <p:cNvSpPr/>
          <p:nvPr/>
        </p:nvSpPr>
        <p:spPr>
          <a:xfrm>
            <a:off x="488975" y="37691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Finding </a:t>
            </a:r>
            <a:r>
              <a:rPr lang="en-GB" sz="3600"/>
              <a:t>Right Technique For Your Team</a:t>
            </a:r>
            <a:endParaRPr sz="3600"/>
          </a:p>
        </p:txBody>
      </p:sp>
      <p:sp>
        <p:nvSpPr>
          <p:cNvPr id="172" name="Google Shape;172;p41"/>
          <p:cNvSpPr txBox="1"/>
          <p:nvPr>
            <p:ph type="title"/>
          </p:nvPr>
        </p:nvSpPr>
        <p:spPr>
          <a:xfrm>
            <a:off x="1280850" y="2285400"/>
            <a:ext cx="7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our goals?</a:t>
            </a:r>
            <a:endParaRPr sz="6000"/>
          </a:p>
        </p:txBody>
      </p:sp>
      <p:sp>
        <p:nvSpPr>
          <p:cNvPr id="173" name="Google Shape;173;p41"/>
          <p:cNvSpPr/>
          <p:nvPr/>
        </p:nvSpPr>
        <p:spPr>
          <a:xfrm>
            <a:off x="488975" y="10761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Domain Driven Design (DDD):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How and When</a:t>
            </a:r>
            <a:endParaRPr sz="3600"/>
          </a:p>
        </p:txBody>
      </p:sp>
      <p:sp>
        <p:nvSpPr>
          <p:cNvPr id="174" name="Google Shape;174;p41"/>
          <p:cNvSpPr/>
          <p:nvPr/>
        </p:nvSpPr>
        <p:spPr>
          <a:xfrm>
            <a:off x="488975" y="10761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Domain Driven </a:t>
            </a:r>
            <a:r>
              <a:rPr lang="en-GB" sz="3600"/>
              <a:t>Testing (DDT)</a:t>
            </a:r>
            <a:r>
              <a:rPr lang="en-GB" sz="3600"/>
              <a:t>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How and When</a:t>
            </a:r>
            <a:endParaRPr sz="3600"/>
          </a:p>
        </p:txBody>
      </p:sp>
      <p:sp>
        <p:nvSpPr>
          <p:cNvPr id="175" name="Google Shape;17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311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Context Map</a:t>
            </a:r>
            <a:r>
              <a:rPr lang="en-GB" sz="3000"/>
              <a:t>, Martin Fowler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https://martinfowler.com/bliki/BoundedContext.html</a:t>
            </a:r>
            <a:endParaRPr sz="2400"/>
          </a:p>
        </p:txBody>
      </p:sp>
      <p:sp>
        <p:nvSpPr>
          <p:cNvPr id="381" name="Google Shape;38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476" y="874225"/>
            <a:ext cx="5311301" cy="3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/>
          <p:nvPr/>
        </p:nvSpPr>
        <p:spPr>
          <a:xfrm>
            <a:off x="101261" y="-116025"/>
            <a:ext cx="8941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3F3F3"/>
                </a:solidFill>
              </a:rPr>
              <a:t>Context Map Example</a:t>
            </a:r>
            <a:endParaRPr sz="4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1772175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Design Guidance</a:t>
            </a:r>
            <a:r>
              <a:rPr lang="en-GB" sz="5000"/>
              <a:t>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Context Mapping</a:t>
            </a:r>
            <a:endParaRPr sz="6000"/>
          </a:p>
        </p:txBody>
      </p:sp>
      <p:sp>
        <p:nvSpPr>
          <p:cNvPr id="389" name="Google Shape;389;p60"/>
          <p:cNvSpPr/>
          <p:nvPr/>
        </p:nvSpPr>
        <p:spPr>
          <a:xfrm>
            <a:off x="459325" y="317000"/>
            <a:ext cx="3783000" cy="123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Documentation</a:t>
            </a:r>
            <a:endParaRPr sz="3600"/>
          </a:p>
        </p:txBody>
      </p:sp>
      <p:sp>
        <p:nvSpPr>
          <p:cNvPr id="390" name="Google Shape;390;p60"/>
          <p:cNvSpPr/>
          <p:nvPr/>
        </p:nvSpPr>
        <p:spPr>
          <a:xfrm>
            <a:off x="4878925" y="317000"/>
            <a:ext cx="3783000" cy="123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Communication</a:t>
            </a:r>
            <a:endParaRPr sz="3600"/>
          </a:p>
        </p:txBody>
      </p:sp>
      <p:sp>
        <p:nvSpPr>
          <p:cNvPr id="391" name="Google Shape;391;p60"/>
          <p:cNvSpPr/>
          <p:nvPr/>
        </p:nvSpPr>
        <p:spPr>
          <a:xfrm>
            <a:off x="2776650" y="3469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Current State</a:t>
            </a:r>
            <a:endParaRPr sz="3600"/>
          </a:p>
        </p:txBody>
      </p:sp>
      <p:sp>
        <p:nvSpPr>
          <p:cNvPr id="392" name="Google Shape;39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Galactic Modeling Language</a:t>
            </a:r>
            <a:endParaRPr sz="6000"/>
          </a:p>
        </p:txBody>
      </p:sp>
      <p:sp>
        <p:nvSpPr>
          <p:cNvPr id="398" name="Google Shape;398;p61"/>
          <p:cNvSpPr/>
          <p:nvPr/>
        </p:nvSpPr>
        <p:spPr>
          <a:xfrm>
            <a:off x="935300" y="376150"/>
            <a:ext cx="2221200" cy="1210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Box</a:t>
            </a:r>
            <a:endParaRPr sz="6000"/>
          </a:p>
        </p:txBody>
      </p:sp>
      <p:sp>
        <p:nvSpPr>
          <p:cNvPr id="399" name="Google Shape;399;p61"/>
          <p:cNvSpPr/>
          <p:nvPr/>
        </p:nvSpPr>
        <p:spPr>
          <a:xfrm>
            <a:off x="4973650" y="376150"/>
            <a:ext cx="2221200" cy="1210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Line</a:t>
            </a:r>
            <a:endParaRPr sz="6000"/>
          </a:p>
        </p:txBody>
      </p:sp>
      <p:sp>
        <p:nvSpPr>
          <p:cNvPr id="400" name="Google Shape;400;p61"/>
          <p:cNvSpPr/>
          <p:nvPr/>
        </p:nvSpPr>
        <p:spPr>
          <a:xfrm>
            <a:off x="3156500" y="3710200"/>
            <a:ext cx="2221200" cy="1210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Label</a:t>
            </a:r>
            <a:endParaRPr sz="6000"/>
          </a:p>
        </p:txBody>
      </p:sp>
      <p:sp>
        <p:nvSpPr>
          <p:cNvPr id="401" name="Google Shape;40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type="title"/>
          </p:nvPr>
        </p:nvSpPr>
        <p:spPr>
          <a:xfrm>
            <a:off x="311700" y="4311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Context Map, Martin Fowler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https://martinfowler.com/bliki/BoundedContext.html</a:t>
            </a:r>
            <a:endParaRPr sz="2400"/>
          </a:p>
        </p:txBody>
      </p:sp>
      <p:sp>
        <p:nvSpPr>
          <p:cNvPr id="407" name="Google Shape;40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476" y="874225"/>
            <a:ext cx="5311301" cy="3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/>
        </p:nvSpPr>
        <p:spPr>
          <a:xfrm>
            <a:off x="101261" y="-116025"/>
            <a:ext cx="8941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3F3F3"/>
                </a:solidFill>
              </a:rPr>
              <a:t>Context Map Example</a:t>
            </a:r>
            <a:endParaRPr sz="4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Design Guidance</a:t>
            </a:r>
            <a:endParaRPr sz="6000"/>
          </a:p>
        </p:txBody>
      </p:sp>
      <p:sp>
        <p:nvSpPr>
          <p:cNvPr id="415" name="Google Shape;415;p63"/>
          <p:cNvSpPr/>
          <p:nvPr/>
        </p:nvSpPr>
        <p:spPr>
          <a:xfrm>
            <a:off x="5595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416" name="Google Shape;416;p63"/>
          <p:cNvSpPr/>
          <p:nvPr/>
        </p:nvSpPr>
        <p:spPr>
          <a:xfrm>
            <a:off x="48956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417" name="Google Shape;417;p63"/>
          <p:cNvSpPr/>
          <p:nvPr/>
        </p:nvSpPr>
        <p:spPr>
          <a:xfrm>
            <a:off x="2670150" y="3469450"/>
            <a:ext cx="38037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by Contract</a:t>
            </a:r>
            <a:endParaRPr sz="4800"/>
          </a:p>
        </p:txBody>
      </p:sp>
      <p:sp>
        <p:nvSpPr>
          <p:cNvPr id="418" name="Google Shape;418;p63"/>
          <p:cNvSpPr/>
          <p:nvPr/>
        </p:nvSpPr>
        <p:spPr>
          <a:xfrm>
            <a:off x="5595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419" name="Google Shape;419;p63"/>
          <p:cNvSpPr/>
          <p:nvPr/>
        </p:nvSpPr>
        <p:spPr>
          <a:xfrm>
            <a:off x="48956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420" name="Google Shape;420;p63"/>
          <p:cNvSpPr/>
          <p:nvPr/>
        </p:nvSpPr>
        <p:spPr>
          <a:xfrm>
            <a:off x="2670150" y="3469450"/>
            <a:ext cx="38037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by Contract</a:t>
            </a:r>
            <a:endParaRPr sz="4800"/>
          </a:p>
        </p:txBody>
      </p:sp>
      <p:sp>
        <p:nvSpPr>
          <p:cNvPr id="421" name="Google Shape;421;p63"/>
          <p:cNvSpPr/>
          <p:nvPr/>
        </p:nvSpPr>
        <p:spPr>
          <a:xfrm>
            <a:off x="5595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422" name="Google Shape;422;p63"/>
          <p:cNvSpPr/>
          <p:nvPr/>
        </p:nvSpPr>
        <p:spPr>
          <a:xfrm>
            <a:off x="5595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423" name="Google Shape;423;p63"/>
          <p:cNvSpPr/>
          <p:nvPr/>
        </p:nvSpPr>
        <p:spPr>
          <a:xfrm>
            <a:off x="48956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424" name="Google Shape;42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5" name="Google Shape;425;p63"/>
          <p:cNvSpPr/>
          <p:nvPr/>
        </p:nvSpPr>
        <p:spPr>
          <a:xfrm>
            <a:off x="4895625" y="1959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Minimalism</a:t>
            </a:r>
            <a:endParaRPr sz="4800"/>
          </a:p>
        </p:txBody>
      </p:sp>
      <p:sp>
        <p:nvSpPr>
          <p:cNvPr id="426" name="Google Shape;426;p63"/>
          <p:cNvSpPr/>
          <p:nvPr/>
        </p:nvSpPr>
        <p:spPr>
          <a:xfrm>
            <a:off x="2670150" y="3469450"/>
            <a:ext cx="38037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by Contract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/>
        </p:nvSpPr>
        <p:spPr>
          <a:xfrm>
            <a:off x="279175" y="1071750"/>
            <a:ext cx="827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Design Guidance: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Design by Contract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432" name="Google Shape;432;p64"/>
          <p:cNvSpPr txBox="1"/>
          <p:nvPr>
            <p:ph type="title"/>
          </p:nvPr>
        </p:nvSpPr>
        <p:spPr>
          <a:xfrm>
            <a:off x="862698" y="1696613"/>
            <a:ext cx="7418700" cy="17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chemeClr val="dk1"/>
                </a:solidFill>
              </a:rPr>
              <a:t>“Require No More,</a:t>
            </a:r>
            <a:endParaRPr b="0"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chemeClr val="dk1"/>
                </a:solidFill>
              </a:rPr>
              <a:t>Promise No Less”</a:t>
            </a:r>
            <a:endParaRPr b="0" sz="6000">
              <a:solidFill>
                <a:schemeClr val="dk1"/>
              </a:solidFill>
            </a:endParaRPr>
          </a:p>
        </p:txBody>
      </p:sp>
      <p:sp>
        <p:nvSpPr>
          <p:cNvPr id="433" name="Google Shape;43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34" name="Google Shape;434;p64"/>
          <p:cNvSpPr txBox="1"/>
          <p:nvPr/>
        </p:nvSpPr>
        <p:spPr>
          <a:xfrm>
            <a:off x="101211" y="0"/>
            <a:ext cx="8941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3F3F3"/>
                </a:solidFill>
              </a:rPr>
              <a:t>Design by Contract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435" name="Google Shape;435;p64"/>
          <p:cNvSpPr txBox="1"/>
          <p:nvPr/>
        </p:nvSpPr>
        <p:spPr>
          <a:xfrm>
            <a:off x="1711514" y="3566119"/>
            <a:ext cx="5721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Quote from Bertrand Meyer, “Design by Contract”</a:t>
            </a:r>
            <a:endParaRPr sz="2700"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81" y="1146963"/>
            <a:ext cx="4271756" cy="9258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66" y="1146966"/>
            <a:ext cx="4271757" cy="173686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065" y="1146975"/>
            <a:ext cx="5387790" cy="1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331" y="1146975"/>
            <a:ext cx="54292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477" y="1146975"/>
            <a:ext cx="5414963" cy="327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446" name="Google Shape;446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447" name="Google Shape;447;p65"/>
          <p:cNvSpPr/>
          <p:nvPr/>
        </p:nvSpPr>
        <p:spPr>
          <a:xfrm>
            <a:off x="6593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448" name="Google Shape;448;p65"/>
          <p:cNvSpPr/>
          <p:nvPr/>
        </p:nvSpPr>
        <p:spPr>
          <a:xfrm>
            <a:off x="4840750" y="500275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449" name="Google Shape;449;p65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450" name="Google Shape;450;p65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51" name="Google Shape;451;p65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52" name="Google Shape;452;p65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453" name="Google Shape;453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454" name="Google Shape;454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455" name="Google Shape;455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456" name="Google Shape;456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457" name="Google Shape;457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458" name="Google Shape;458;p65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59" name="Google Shape;459;p65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60" name="Google Shape;460;p65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461" name="Google Shape;461;p65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462" name="Google Shape;462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463" name="Google Shape;463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464" name="Google Shape;464;p65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65" name="Google Shape;465;p65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</a:t>
            </a:r>
            <a:r>
              <a:rPr lang="en-GB" sz="4800"/>
              <a:t>Lifetime</a:t>
            </a:r>
            <a:endParaRPr sz="4800"/>
          </a:p>
        </p:txBody>
      </p:sp>
      <p:sp>
        <p:nvSpPr>
          <p:cNvPr id="466" name="Google Shape;466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467" name="Google Shape;467;p65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468" name="Google Shape;468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469" name="Google Shape;469;p65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</a:t>
            </a:r>
            <a:r>
              <a:rPr lang="en-GB" sz="4800"/>
              <a:t>Guidance</a:t>
            </a:r>
            <a:endParaRPr sz="4800"/>
          </a:p>
        </p:txBody>
      </p:sp>
      <p:sp>
        <p:nvSpPr>
          <p:cNvPr id="470" name="Google Shape;470;p65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471" name="Google Shape;47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Design Evolution</a:t>
            </a:r>
            <a:endParaRPr sz="6000"/>
          </a:p>
        </p:txBody>
      </p:sp>
      <p:sp>
        <p:nvSpPr>
          <p:cNvPr id="477" name="Google Shape;477;p66"/>
          <p:cNvSpPr/>
          <p:nvPr/>
        </p:nvSpPr>
        <p:spPr>
          <a:xfrm>
            <a:off x="2190650" y="3310800"/>
            <a:ext cx="47430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Strategic </a:t>
            </a:r>
            <a:r>
              <a:rPr lang="en-GB" sz="4800"/>
              <a:t>Decisions</a:t>
            </a:r>
            <a:endParaRPr sz="4800"/>
          </a:p>
        </p:txBody>
      </p:sp>
      <p:sp>
        <p:nvSpPr>
          <p:cNvPr id="478" name="Google Shape;478;p66"/>
          <p:cNvSpPr/>
          <p:nvPr/>
        </p:nvSpPr>
        <p:spPr>
          <a:xfrm>
            <a:off x="2166050" y="303525"/>
            <a:ext cx="47922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Supple Design</a:t>
            </a:r>
            <a:endParaRPr sz="4800"/>
          </a:p>
        </p:txBody>
      </p:sp>
      <p:sp>
        <p:nvSpPr>
          <p:cNvPr id="479" name="Google Shape;479;p66"/>
          <p:cNvSpPr/>
          <p:nvPr/>
        </p:nvSpPr>
        <p:spPr>
          <a:xfrm>
            <a:off x="2190650" y="3310800"/>
            <a:ext cx="47430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Strategic Decisions</a:t>
            </a:r>
            <a:endParaRPr sz="4800"/>
          </a:p>
        </p:txBody>
      </p:sp>
      <p:sp>
        <p:nvSpPr>
          <p:cNvPr id="480" name="Google Shape;48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Design Evolution: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Supple Design</a:t>
            </a:r>
            <a:endParaRPr sz="6000"/>
          </a:p>
        </p:txBody>
      </p:sp>
      <p:sp>
        <p:nvSpPr>
          <p:cNvPr id="486" name="Google Shape;486;p67"/>
          <p:cNvSpPr/>
          <p:nvPr/>
        </p:nvSpPr>
        <p:spPr>
          <a:xfrm>
            <a:off x="4843500" y="187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Declarative Design</a:t>
            </a:r>
            <a:endParaRPr sz="4800"/>
          </a:p>
        </p:txBody>
      </p:sp>
      <p:sp>
        <p:nvSpPr>
          <p:cNvPr id="487" name="Google Shape;487;p67"/>
          <p:cNvSpPr/>
          <p:nvPr/>
        </p:nvSpPr>
        <p:spPr>
          <a:xfrm>
            <a:off x="2438400" y="3513125"/>
            <a:ext cx="42672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Domain Specific Languages</a:t>
            </a:r>
            <a:endParaRPr sz="4200"/>
          </a:p>
        </p:txBody>
      </p:sp>
      <p:sp>
        <p:nvSpPr>
          <p:cNvPr id="488" name="Google Shape;488;p67"/>
          <p:cNvSpPr/>
          <p:nvPr/>
        </p:nvSpPr>
        <p:spPr>
          <a:xfrm>
            <a:off x="612325" y="187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Immutable Operations</a:t>
            </a:r>
            <a:endParaRPr sz="4800"/>
          </a:p>
        </p:txBody>
      </p:sp>
      <p:sp>
        <p:nvSpPr>
          <p:cNvPr id="489" name="Google Shape;48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Domain Specific Languages</a:t>
            </a:r>
            <a:endParaRPr sz="6000"/>
          </a:p>
        </p:txBody>
      </p:sp>
      <p:sp>
        <p:nvSpPr>
          <p:cNvPr id="495" name="Google Shape;495;p68"/>
          <p:cNvSpPr/>
          <p:nvPr/>
        </p:nvSpPr>
        <p:spPr>
          <a:xfrm>
            <a:off x="4476000" y="187450"/>
            <a:ext cx="38913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GB" sz="4800"/>
              <a:t>↑ Readability</a:t>
            </a:r>
            <a:endParaRPr sz="4800"/>
          </a:p>
        </p:txBody>
      </p:sp>
      <p:sp>
        <p:nvSpPr>
          <p:cNvPr id="496" name="Google Shape;496;p68"/>
          <p:cNvSpPr/>
          <p:nvPr/>
        </p:nvSpPr>
        <p:spPr>
          <a:xfrm>
            <a:off x="2438400" y="3371175"/>
            <a:ext cx="42672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200"/>
          </a:p>
        </p:txBody>
      </p:sp>
      <p:sp>
        <p:nvSpPr>
          <p:cNvPr id="497" name="Google Shape;497;p68"/>
          <p:cNvSpPr/>
          <p:nvPr/>
        </p:nvSpPr>
        <p:spPr>
          <a:xfrm>
            <a:off x="612325" y="187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Tailored to Domain</a:t>
            </a:r>
            <a:endParaRPr sz="4800"/>
          </a:p>
        </p:txBody>
      </p:sp>
      <p:sp>
        <p:nvSpPr>
          <p:cNvPr id="498" name="Google Shape;49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 txBox="1"/>
          <p:nvPr>
            <p:ph type="title"/>
          </p:nvPr>
        </p:nvSpPr>
        <p:spPr>
          <a:xfrm>
            <a:off x="311700" y="1885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Where do we start?</a:t>
            </a:r>
            <a:endParaRPr sz="6000"/>
          </a:p>
        </p:txBody>
      </p:sp>
      <p:sp>
        <p:nvSpPr>
          <p:cNvPr id="181" name="Google Shape;181;p42"/>
          <p:cNvSpPr txBox="1"/>
          <p:nvPr>
            <p:ph type="title"/>
          </p:nvPr>
        </p:nvSpPr>
        <p:spPr>
          <a:xfrm>
            <a:off x="380600" y="1885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start with the Title</a:t>
            </a:r>
            <a:endParaRPr sz="6000"/>
          </a:p>
        </p:txBody>
      </p:sp>
      <p:sp>
        <p:nvSpPr>
          <p:cNvPr id="182" name="Google Shape;18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Design Evolution</a:t>
            </a:r>
            <a:endParaRPr sz="6000"/>
          </a:p>
        </p:txBody>
      </p:sp>
      <p:sp>
        <p:nvSpPr>
          <p:cNvPr id="504" name="Google Shape;504;p69"/>
          <p:cNvSpPr/>
          <p:nvPr/>
        </p:nvSpPr>
        <p:spPr>
          <a:xfrm>
            <a:off x="2190650" y="3310800"/>
            <a:ext cx="47430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Strategic Decisions</a:t>
            </a:r>
            <a:endParaRPr sz="4800"/>
          </a:p>
        </p:txBody>
      </p:sp>
      <p:sp>
        <p:nvSpPr>
          <p:cNvPr id="505" name="Google Shape;505;p69"/>
          <p:cNvSpPr/>
          <p:nvPr/>
        </p:nvSpPr>
        <p:spPr>
          <a:xfrm>
            <a:off x="2166050" y="303525"/>
            <a:ext cx="47922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Supple Design</a:t>
            </a:r>
            <a:endParaRPr sz="4800"/>
          </a:p>
        </p:txBody>
      </p:sp>
      <p:sp>
        <p:nvSpPr>
          <p:cNvPr id="506" name="Google Shape;506;p69"/>
          <p:cNvSpPr/>
          <p:nvPr/>
        </p:nvSpPr>
        <p:spPr>
          <a:xfrm>
            <a:off x="2190650" y="3310800"/>
            <a:ext cx="47430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Strategic Decisions</a:t>
            </a:r>
            <a:endParaRPr sz="4800"/>
          </a:p>
        </p:txBody>
      </p:sp>
      <p:sp>
        <p:nvSpPr>
          <p:cNvPr id="507" name="Google Shape;507;p69"/>
          <p:cNvSpPr/>
          <p:nvPr/>
        </p:nvSpPr>
        <p:spPr>
          <a:xfrm>
            <a:off x="2166050" y="303525"/>
            <a:ext cx="4792200" cy="147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Supple Design</a:t>
            </a:r>
            <a:endParaRPr sz="4800"/>
          </a:p>
        </p:txBody>
      </p:sp>
      <p:sp>
        <p:nvSpPr>
          <p:cNvPr id="508" name="Google Shape;508;p69"/>
          <p:cNvSpPr/>
          <p:nvPr/>
        </p:nvSpPr>
        <p:spPr>
          <a:xfrm>
            <a:off x="2200500" y="3310800"/>
            <a:ext cx="47430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Strategic Decisions</a:t>
            </a:r>
            <a:endParaRPr sz="4800"/>
          </a:p>
        </p:txBody>
      </p:sp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0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Design Evolution: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Strategic Decisions</a:t>
            </a:r>
            <a:endParaRPr sz="6000"/>
          </a:p>
        </p:txBody>
      </p:sp>
      <p:sp>
        <p:nvSpPr>
          <p:cNvPr id="515" name="Google Shape;515;p70"/>
          <p:cNvSpPr/>
          <p:nvPr/>
        </p:nvSpPr>
        <p:spPr>
          <a:xfrm>
            <a:off x="400850" y="187450"/>
            <a:ext cx="39579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Collaboration</a:t>
            </a:r>
            <a:endParaRPr sz="4800"/>
          </a:p>
        </p:txBody>
      </p:sp>
      <p:sp>
        <p:nvSpPr>
          <p:cNvPr id="516" name="Google Shape;516;p70"/>
          <p:cNvSpPr/>
          <p:nvPr/>
        </p:nvSpPr>
        <p:spPr>
          <a:xfrm>
            <a:off x="4853275" y="187450"/>
            <a:ext cx="34071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Absorbing Feedback</a:t>
            </a:r>
            <a:endParaRPr sz="4800"/>
          </a:p>
        </p:txBody>
      </p:sp>
      <p:sp>
        <p:nvSpPr>
          <p:cNvPr id="517" name="Google Shape;517;p70"/>
          <p:cNvSpPr/>
          <p:nvPr/>
        </p:nvSpPr>
        <p:spPr>
          <a:xfrm>
            <a:off x="2438400" y="3532700"/>
            <a:ext cx="4267200" cy="147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Experience Diversity</a:t>
            </a:r>
            <a:endParaRPr sz="4800"/>
          </a:p>
        </p:txBody>
      </p:sp>
      <p:sp>
        <p:nvSpPr>
          <p:cNvPr id="518" name="Google Shape;5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24" name="Google Shape;524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25" name="Google Shape;525;p71"/>
          <p:cNvSpPr/>
          <p:nvPr/>
        </p:nvSpPr>
        <p:spPr>
          <a:xfrm>
            <a:off x="6593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26" name="Google Shape;526;p71"/>
          <p:cNvSpPr/>
          <p:nvPr/>
        </p:nvSpPr>
        <p:spPr>
          <a:xfrm>
            <a:off x="4840750" y="500275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27" name="Google Shape;527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28" name="Google Shape;528;p71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29" name="Google Shape;529;p71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30" name="Google Shape;530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31" name="Google Shape;531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532" name="Google Shape;532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33" name="Google Shape;533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34" name="Google Shape;534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35" name="Google Shape;535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36" name="Google Shape;536;p71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37" name="Google Shape;537;p71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38" name="Google Shape;538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39" name="Google Shape;539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540" name="Google Shape;540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41" name="Google Shape;541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42" name="Google Shape;542;p71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43" name="Google Shape;543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544" name="Google Shape;544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45" name="Google Shape;545;p71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46" name="Google Shape;546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47" name="Google Shape;547;p71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48" name="Google Shape;548;p71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49" name="Google Shape;549;p71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50" name="Google Shape;550;p71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</a:t>
            </a:r>
            <a:r>
              <a:rPr lang="en-GB" sz="4800"/>
              <a:t>Lifetime</a:t>
            </a:r>
            <a:endParaRPr sz="4800"/>
          </a:p>
        </p:txBody>
      </p:sp>
      <p:sp>
        <p:nvSpPr>
          <p:cNvPr id="551" name="Google Shape;55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/>
        </p:nvSpPr>
        <p:spPr>
          <a:xfrm>
            <a:off x="2996925" y="534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10 years</a:t>
            </a:r>
            <a:endParaRPr/>
          </a:p>
        </p:txBody>
      </p:sp>
      <p:sp>
        <p:nvSpPr>
          <p:cNvPr id="557" name="Google Shape;557;p72"/>
          <p:cNvSpPr txBox="1"/>
          <p:nvPr>
            <p:ph type="title"/>
          </p:nvPr>
        </p:nvSpPr>
        <p:spPr>
          <a:xfrm>
            <a:off x="311700" y="1832700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Design Lifetime: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Expiration Date</a:t>
            </a:r>
            <a:endParaRPr sz="6000"/>
          </a:p>
        </p:txBody>
      </p:sp>
      <p:sp>
        <p:nvSpPr>
          <p:cNvPr id="558" name="Google Shape;558;p72"/>
          <p:cNvSpPr txBox="1"/>
          <p:nvPr/>
        </p:nvSpPr>
        <p:spPr>
          <a:xfrm>
            <a:off x="152400" y="0"/>
            <a:ext cx="8624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Expiration Date</a:t>
            </a:r>
            <a:endParaRPr sz="6000">
              <a:solidFill>
                <a:schemeClr val="dk1"/>
              </a:solidFill>
            </a:endParaRPr>
          </a:p>
        </p:txBody>
      </p:sp>
      <p:pic>
        <p:nvPicPr>
          <p:cNvPr id="559" name="Google Shape;5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957700"/>
            <a:ext cx="2539825" cy="33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2"/>
          <p:cNvSpPr txBox="1"/>
          <p:nvPr/>
        </p:nvSpPr>
        <p:spPr>
          <a:xfrm>
            <a:off x="627863" y="4112350"/>
            <a:ext cx="2403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2003</a:t>
            </a:r>
            <a:endParaRPr sz="4800"/>
          </a:p>
        </p:txBody>
      </p:sp>
      <p:sp>
        <p:nvSpPr>
          <p:cNvPr id="561" name="Google Shape;561;p72"/>
          <p:cNvSpPr txBox="1"/>
          <p:nvPr/>
        </p:nvSpPr>
        <p:spPr>
          <a:xfrm>
            <a:off x="6115575" y="4112350"/>
            <a:ext cx="24030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2013</a:t>
            </a:r>
            <a:endParaRPr sz="4800"/>
          </a:p>
        </p:txBody>
      </p:sp>
      <p:pic>
        <p:nvPicPr>
          <p:cNvPr id="562" name="Google Shape;5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175" y="957688"/>
            <a:ext cx="2539825" cy="336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72"/>
          <p:cNvCxnSpPr/>
          <p:nvPr/>
        </p:nvCxnSpPr>
        <p:spPr>
          <a:xfrm flipH="1" rot="10800000">
            <a:off x="3549075" y="2525925"/>
            <a:ext cx="1895700" cy="168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70" name="Google Shape;570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71" name="Google Shape;571;p73"/>
          <p:cNvSpPr/>
          <p:nvPr/>
        </p:nvSpPr>
        <p:spPr>
          <a:xfrm>
            <a:off x="6593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72" name="Google Shape;572;p73"/>
          <p:cNvSpPr/>
          <p:nvPr/>
        </p:nvSpPr>
        <p:spPr>
          <a:xfrm>
            <a:off x="4840750" y="500275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73" name="Google Shape;573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74" name="Google Shape;574;p73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75" name="Google Shape;575;p73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76" name="Google Shape;576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77" name="Google Shape;577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578" name="Google Shape;578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579" name="Google Shape;579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80" name="Google Shape;580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581" name="Google Shape;581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82" name="Google Shape;582;p73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83" name="Google Shape;583;p73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Pattern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84" name="Google Shape;584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Expiry Date</a:t>
            </a:r>
            <a:endParaRPr sz="4800"/>
          </a:p>
        </p:txBody>
      </p:sp>
      <p:sp>
        <p:nvSpPr>
          <p:cNvPr id="585" name="Google Shape;585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586" name="Google Shape;586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87" name="Google Shape;587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88" name="Google Shape;588;p73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89" name="Google Shape;589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590" name="Google Shape;590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91" name="Google Shape;591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592" name="Google Shape;592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93" name="Google Shape;593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594" name="Google Shape;594;p73"/>
          <p:cNvSpPr/>
          <p:nvPr/>
        </p:nvSpPr>
        <p:spPr>
          <a:xfrm>
            <a:off x="6593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95" name="Google Shape;595;p73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596" name="Google Shape;596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Expiration Date</a:t>
            </a:r>
            <a:endParaRPr sz="4800"/>
          </a:p>
        </p:txBody>
      </p:sp>
      <p:sp>
        <p:nvSpPr>
          <p:cNvPr id="597" name="Google Shape;597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598" name="Google Shape;598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Lifetime</a:t>
            </a:r>
            <a:endParaRPr sz="4800"/>
          </a:p>
        </p:txBody>
      </p:sp>
      <p:sp>
        <p:nvSpPr>
          <p:cNvPr id="599" name="Google Shape;599;p73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600" name="Google Shape;600;p73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Guidance</a:t>
            </a:r>
            <a:endParaRPr sz="4800"/>
          </a:p>
        </p:txBody>
      </p:sp>
      <p:sp>
        <p:nvSpPr>
          <p:cNvPr id="601" name="Google Shape;601;p73"/>
          <p:cNvSpPr/>
          <p:nvPr/>
        </p:nvSpPr>
        <p:spPr>
          <a:xfrm>
            <a:off x="651375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602" name="Google Shape;602;p73"/>
          <p:cNvSpPr/>
          <p:nvPr/>
        </p:nvSpPr>
        <p:spPr>
          <a:xfrm>
            <a:off x="4840750" y="32767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</a:t>
            </a:r>
            <a:r>
              <a:rPr lang="en-GB" sz="4800"/>
              <a:t> </a:t>
            </a:r>
            <a:r>
              <a:rPr lang="en-GB" sz="4800"/>
              <a:t>Lifetime</a:t>
            </a:r>
            <a:endParaRPr sz="4800"/>
          </a:p>
        </p:txBody>
      </p:sp>
      <p:sp>
        <p:nvSpPr>
          <p:cNvPr id="603" name="Google Shape;60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Step Back</a:t>
            </a:r>
            <a:endParaRPr sz="6000"/>
          </a:p>
        </p:txBody>
      </p:sp>
      <p:sp>
        <p:nvSpPr>
          <p:cNvPr id="609" name="Google Shape;60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615" name="Google Shape;615;p75"/>
          <p:cNvSpPr txBox="1"/>
          <p:nvPr/>
        </p:nvSpPr>
        <p:spPr>
          <a:xfrm>
            <a:off x="725450" y="2377800"/>
            <a:ext cx="77328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1"/>
                </a:solidFill>
              </a:rPr>
              <a:t>Know What You’re Doing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616" name="Google Shape;616;p75"/>
          <p:cNvSpPr/>
          <p:nvPr/>
        </p:nvSpPr>
        <p:spPr>
          <a:xfrm>
            <a:off x="626325" y="1532850"/>
            <a:ext cx="5260800" cy="1135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8" name="Google Shape;618;p75"/>
          <p:cNvSpPr/>
          <p:nvPr/>
        </p:nvSpPr>
        <p:spPr>
          <a:xfrm>
            <a:off x="629400" y="1532850"/>
            <a:ext cx="7828800" cy="1135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311700" y="162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624" name="Google Shape;624;p76"/>
          <p:cNvSpPr txBox="1"/>
          <p:nvPr>
            <p:ph type="title"/>
          </p:nvPr>
        </p:nvSpPr>
        <p:spPr>
          <a:xfrm>
            <a:off x="415525" y="2541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as Design Principle</a:t>
            </a:r>
            <a:endParaRPr sz="6000"/>
          </a:p>
        </p:txBody>
      </p:sp>
      <p:sp>
        <p:nvSpPr>
          <p:cNvPr id="625" name="Google Shape;62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/>
          <p:nvPr>
            <p:ph type="title"/>
          </p:nvPr>
        </p:nvSpPr>
        <p:spPr>
          <a:xfrm>
            <a:off x="347175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631" name="Google Shape;631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Looking back at DDD</a:t>
            </a:r>
            <a:endParaRPr sz="6000"/>
          </a:p>
        </p:txBody>
      </p:sp>
      <p:sp>
        <p:nvSpPr>
          <p:cNvPr id="632" name="Google Shape;632;p77"/>
          <p:cNvSpPr txBox="1"/>
          <p:nvPr>
            <p:ph type="title"/>
          </p:nvPr>
        </p:nvSpPr>
        <p:spPr>
          <a:xfrm>
            <a:off x="347175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633" name="Google Shape;633;p77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34" name="Google Shape;634;p77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35" name="Google Shape;635;p77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</a:t>
            </a:r>
            <a:r>
              <a:rPr lang="en-GB" sz="4800"/>
              <a:t> Language</a:t>
            </a:r>
            <a:endParaRPr sz="4800"/>
          </a:p>
        </p:txBody>
      </p:sp>
      <p:sp>
        <p:nvSpPr>
          <p:cNvPr id="636" name="Google Shape;636;p77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37" name="Google Shape;637;p77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38" name="Google Shape;638;p77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639" name="Google Shape;639;p77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40" name="Google Shape;640;p77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Plan</a:t>
            </a:r>
            <a:endParaRPr sz="4800"/>
          </a:p>
        </p:txBody>
      </p:sp>
      <p:sp>
        <p:nvSpPr>
          <p:cNvPr id="641" name="Google Shape;64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Context Mapping</a:t>
            </a:r>
            <a:endParaRPr sz="6000"/>
          </a:p>
        </p:txBody>
      </p:sp>
      <p:sp>
        <p:nvSpPr>
          <p:cNvPr id="647" name="Google Shape;647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Plan</a:t>
            </a:r>
            <a:endParaRPr sz="6000"/>
          </a:p>
        </p:txBody>
      </p:sp>
      <p:sp>
        <p:nvSpPr>
          <p:cNvPr id="648" name="Google Shape;64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188" name="Google Shape;188;p43"/>
          <p:cNvSpPr txBox="1"/>
          <p:nvPr/>
        </p:nvSpPr>
        <p:spPr>
          <a:xfrm>
            <a:off x="725450" y="2377800"/>
            <a:ext cx="77328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1"/>
                </a:solidFill>
              </a:rPr>
              <a:t>Know What You’re Doing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626325" y="1532850"/>
            <a:ext cx="5260800" cy="1135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9"/>
          <p:cNvSpPr txBox="1"/>
          <p:nvPr>
            <p:ph type="title"/>
          </p:nvPr>
        </p:nvSpPr>
        <p:spPr>
          <a:xfrm>
            <a:off x="311700" y="4311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Context Map, Martin Fowler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https://martinfowler.com/bliki/BoundedContext.html</a:t>
            </a:r>
            <a:endParaRPr sz="2400"/>
          </a:p>
        </p:txBody>
      </p:sp>
      <p:sp>
        <p:nvSpPr>
          <p:cNvPr id="654" name="Google Shape;65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5" name="Google Shape;6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476" y="874225"/>
            <a:ext cx="5311301" cy="3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9"/>
          <p:cNvSpPr txBox="1"/>
          <p:nvPr/>
        </p:nvSpPr>
        <p:spPr>
          <a:xfrm>
            <a:off x="101261" y="-116025"/>
            <a:ext cx="8941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3F3F3"/>
                </a:solidFill>
              </a:rPr>
              <a:t>Context Map Example</a:t>
            </a:r>
            <a:endParaRPr sz="4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47175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662" name="Google Shape;662;p80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63" name="Google Shape;663;p80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64" name="Google Shape;664;p80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665" name="Google Shape;665;p80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66" name="Google Shape;666;p80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67" name="Google Shape;667;p80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668" name="Google Shape;668;p80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69" name="Google Shape;669;p80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Plan</a:t>
            </a:r>
            <a:endParaRPr sz="4800"/>
          </a:p>
        </p:txBody>
      </p:sp>
      <p:sp>
        <p:nvSpPr>
          <p:cNvPr id="670" name="Google Shape;67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1" name="Google Shape;671;p80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Plan</a:t>
            </a:r>
            <a:endParaRPr sz="4800"/>
          </a:p>
        </p:txBody>
      </p:sp>
      <p:sp>
        <p:nvSpPr>
          <p:cNvPr id="672" name="Google Shape;672;p80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73" name="Google Shape;673;p80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Structure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/>
          <p:nvPr>
            <p:ph type="title"/>
          </p:nvPr>
        </p:nvSpPr>
        <p:spPr>
          <a:xfrm>
            <a:off x="500550" y="2060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Bound Context</a:t>
            </a:r>
            <a:endParaRPr sz="6000"/>
          </a:p>
        </p:txBody>
      </p:sp>
      <p:sp>
        <p:nvSpPr>
          <p:cNvPr id="679" name="Google Shape;679;p81"/>
          <p:cNvSpPr txBox="1"/>
          <p:nvPr>
            <p:ph type="title"/>
          </p:nvPr>
        </p:nvSpPr>
        <p:spPr>
          <a:xfrm>
            <a:off x="500550" y="2033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Structure</a:t>
            </a:r>
            <a:endParaRPr sz="6000"/>
          </a:p>
        </p:txBody>
      </p:sp>
      <p:sp>
        <p:nvSpPr>
          <p:cNvPr id="680" name="Google Shape;68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1" name="Google Shape;681;p81"/>
          <p:cNvSpPr/>
          <p:nvPr/>
        </p:nvSpPr>
        <p:spPr>
          <a:xfrm>
            <a:off x="1620050" y="705575"/>
            <a:ext cx="5569800" cy="132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Production Entities</a:t>
            </a:r>
            <a:endParaRPr sz="4800"/>
          </a:p>
        </p:txBody>
      </p:sp>
      <p:sp>
        <p:nvSpPr>
          <p:cNvPr id="682" name="Google Shape;682;p81"/>
          <p:cNvSpPr/>
          <p:nvPr/>
        </p:nvSpPr>
        <p:spPr>
          <a:xfrm>
            <a:off x="1620050" y="2845425"/>
            <a:ext cx="5569800" cy="132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Entities</a:t>
            </a:r>
            <a:endParaRPr sz="4800"/>
          </a:p>
        </p:txBody>
      </p:sp>
      <p:cxnSp>
        <p:nvCxnSpPr>
          <p:cNvPr id="683" name="Google Shape;683;p81"/>
          <p:cNvCxnSpPr/>
          <p:nvPr/>
        </p:nvCxnSpPr>
        <p:spPr>
          <a:xfrm flipH="1" rot="10800000">
            <a:off x="183750" y="2392575"/>
            <a:ext cx="8751600" cy="24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"/>
          <p:cNvSpPr txBox="1"/>
          <p:nvPr>
            <p:ph type="title"/>
          </p:nvPr>
        </p:nvSpPr>
        <p:spPr>
          <a:xfrm>
            <a:off x="347175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</a:t>
            </a:r>
            <a:endParaRPr sz="6000"/>
          </a:p>
        </p:txBody>
      </p:sp>
      <p:sp>
        <p:nvSpPr>
          <p:cNvPr id="689" name="Google Shape;689;p82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90" name="Google Shape;690;p82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91" name="Google Shape;691;p82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692" name="Google Shape;692;p82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93" name="Google Shape;693;p82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694" name="Google Shape;694;p82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695" name="Google Shape;695;p82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Mapping</a:t>
            </a:r>
            <a:endParaRPr sz="4800"/>
          </a:p>
        </p:txBody>
      </p:sp>
      <p:sp>
        <p:nvSpPr>
          <p:cNvPr id="696" name="Google Shape;696;p82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Plan</a:t>
            </a:r>
            <a:endParaRPr sz="4800"/>
          </a:p>
        </p:txBody>
      </p:sp>
      <p:sp>
        <p:nvSpPr>
          <p:cNvPr id="697" name="Google Shape;6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8" name="Google Shape;698;p82"/>
          <p:cNvSpPr/>
          <p:nvPr/>
        </p:nvSpPr>
        <p:spPr>
          <a:xfrm>
            <a:off x="878925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Plan</a:t>
            </a:r>
            <a:endParaRPr sz="4800"/>
          </a:p>
        </p:txBody>
      </p:sp>
      <p:sp>
        <p:nvSpPr>
          <p:cNvPr id="699" name="Google Shape;699;p82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Bound Context</a:t>
            </a:r>
            <a:endParaRPr sz="4800"/>
          </a:p>
        </p:txBody>
      </p:sp>
      <p:sp>
        <p:nvSpPr>
          <p:cNvPr id="700" name="Google Shape;700;p82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Structure</a:t>
            </a:r>
            <a:endParaRPr sz="4800"/>
          </a:p>
        </p:txBody>
      </p:sp>
      <p:sp>
        <p:nvSpPr>
          <p:cNvPr id="701" name="Google Shape;701;p82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  <p:sp>
        <p:nvSpPr>
          <p:cNvPr id="702" name="Google Shape;702;p82"/>
          <p:cNvSpPr/>
          <p:nvPr/>
        </p:nvSpPr>
        <p:spPr>
          <a:xfrm>
            <a:off x="5561600" y="363250"/>
            <a:ext cx="2864400" cy="1461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Structure</a:t>
            </a:r>
            <a:endParaRPr sz="4800"/>
          </a:p>
        </p:txBody>
      </p:sp>
      <p:sp>
        <p:nvSpPr>
          <p:cNvPr id="703" name="Google Shape;703;p82"/>
          <p:cNvSpPr/>
          <p:nvPr/>
        </p:nvSpPr>
        <p:spPr>
          <a:xfrm>
            <a:off x="2469675" y="3318950"/>
            <a:ext cx="4275600" cy="146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Cases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Ubiquitous</a:t>
            </a:r>
            <a:r>
              <a:rPr lang="en-GB" sz="6000"/>
              <a:t> Language</a:t>
            </a:r>
            <a:endParaRPr sz="6000"/>
          </a:p>
        </p:txBody>
      </p:sp>
      <p:sp>
        <p:nvSpPr>
          <p:cNvPr id="709" name="Google Shape;709;p83"/>
          <p:cNvSpPr txBox="1"/>
          <p:nvPr>
            <p:ph type="title"/>
          </p:nvPr>
        </p:nvSpPr>
        <p:spPr>
          <a:xfrm>
            <a:off x="311700" y="2162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Cases</a:t>
            </a:r>
            <a:endParaRPr sz="6000"/>
          </a:p>
        </p:txBody>
      </p:sp>
      <p:sp>
        <p:nvSpPr>
          <p:cNvPr id="710" name="Google Shape;71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Enough Theory!</a:t>
            </a:r>
            <a:endParaRPr sz="6000"/>
          </a:p>
        </p:txBody>
      </p:sp>
      <p:sp>
        <p:nvSpPr>
          <p:cNvPr id="716" name="Google Shape;716;p84"/>
          <p:cNvSpPr txBox="1"/>
          <p:nvPr>
            <p:ph type="title"/>
          </p:nvPr>
        </p:nvSpPr>
        <p:spPr>
          <a:xfrm>
            <a:off x="2391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get more Practice</a:t>
            </a:r>
            <a:endParaRPr sz="6000"/>
          </a:p>
        </p:txBody>
      </p:sp>
      <p:sp>
        <p:nvSpPr>
          <p:cNvPr id="717" name="Google Shape;71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5"/>
          <p:cNvSpPr txBox="1"/>
          <p:nvPr>
            <p:ph type="title"/>
          </p:nvPr>
        </p:nvSpPr>
        <p:spPr>
          <a:xfrm>
            <a:off x="31170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usually test?</a:t>
            </a:r>
            <a:endParaRPr sz="6000"/>
          </a:p>
        </p:txBody>
      </p:sp>
      <p:sp>
        <p:nvSpPr>
          <p:cNvPr id="723" name="Google Shape;72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6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729" name="Google Shape;7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6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731" name="Google Shape;731;p86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732" name="Google Shape;732;p86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733" name="Google Shape;733;p8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734" name="Google Shape;734;p8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735" name="Google Shape;735;p8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736" name="Google Shape;73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Put DDD Spin on It</a:t>
            </a:r>
            <a:endParaRPr/>
          </a:p>
        </p:txBody>
      </p:sp>
      <p:sp>
        <p:nvSpPr>
          <p:cNvPr id="745" name="Google Shape;74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751" name="Google Shape;7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8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753" name="Google Shape;753;p88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754" name="Google Shape;754;p88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755" name="Google Shape;755;p88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756" name="Google Shape;756;p88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757" name="Google Shape;757;p88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758" name="Google Shape;758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9" name="Google Shape;759;p88"/>
          <p:cNvSpPr txBox="1"/>
          <p:nvPr>
            <p:ph type="title"/>
          </p:nvPr>
        </p:nvSpPr>
        <p:spPr>
          <a:xfrm>
            <a:off x="448125" y="-10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DDD Test Pyramid</a:t>
            </a:r>
            <a:endParaRPr sz="6000"/>
          </a:p>
        </p:txBody>
      </p:sp>
      <p:pic>
        <p:nvPicPr>
          <p:cNvPr id="760" name="Google Shape;76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5275" y="1108288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15300" y="1108275"/>
            <a:ext cx="4524267" cy="39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8"/>
          <p:cNvSpPr/>
          <p:nvPr/>
        </p:nvSpPr>
        <p:spPr>
          <a:xfrm>
            <a:off x="7100050" y="792150"/>
            <a:ext cx="1920900" cy="25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</a:t>
            </a:r>
            <a:endParaRPr sz="6000"/>
          </a:p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311700" y="2074650"/>
            <a:ext cx="868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… What? </a:t>
            </a:r>
            <a:endParaRPr sz="6000"/>
          </a:p>
        </p:txBody>
      </p:sp>
      <p:sp>
        <p:nvSpPr>
          <p:cNvPr id="197" name="Google Shape;197;p44"/>
          <p:cNvSpPr txBox="1"/>
          <p:nvPr>
            <p:ph type="title"/>
          </p:nvPr>
        </p:nvSpPr>
        <p:spPr>
          <a:xfrm>
            <a:off x="3924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198" name="Google Shape;19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9"/>
          <p:cNvSpPr txBox="1"/>
          <p:nvPr>
            <p:ph type="title"/>
          </p:nvPr>
        </p:nvSpPr>
        <p:spPr>
          <a:xfrm>
            <a:off x="350825" y="22028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Enforcing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Unit Tests</a:t>
            </a:r>
            <a:endParaRPr sz="6000"/>
          </a:p>
        </p:txBody>
      </p:sp>
      <p:sp>
        <p:nvSpPr>
          <p:cNvPr id="773" name="Google Shape;773;p89"/>
          <p:cNvSpPr/>
          <p:nvPr/>
        </p:nvSpPr>
        <p:spPr>
          <a:xfrm>
            <a:off x="518325" y="205225"/>
            <a:ext cx="30708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Tests as Auditor</a:t>
            </a:r>
            <a:endParaRPr sz="4800"/>
          </a:p>
        </p:txBody>
      </p:sp>
      <p:sp>
        <p:nvSpPr>
          <p:cNvPr id="774" name="Google Shape;774;p89"/>
          <p:cNvSpPr/>
          <p:nvPr/>
        </p:nvSpPr>
        <p:spPr>
          <a:xfrm>
            <a:off x="5120475" y="205225"/>
            <a:ext cx="30708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Last Day Style</a:t>
            </a:r>
            <a:endParaRPr sz="4800"/>
          </a:p>
        </p:txBody>
      </p:sp>
      <p:sp>
        <p:nvSpPr>
          <p:cNvPr id="775" name="Google Shape;775;p89"/>
          <p:cNvSpPr/>
          <p:nvPr/>
        </p:nvSpPr>
        <p:spPr>
          <a:xfrm>
            <a:off x="1865825" y="3594700"/>
            <a:ext cx="54906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Invariants Approval Testing</a:t>
            </a:r>
            <a:endParaRPr sz="4800"/>
          </a:p>
        </p:txBody>
      </p:sp>
      <p:sp>
        <p:nvSpPr>
          <p:cNvPr id="776" name="Google Shape;77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>
            <p:ph type="title"/>
          </p:nvPr>
        </p:nvSpPr>
        <p:spPr>
          <a:xfrm>
            <a:off x="244500" y="2281875"/>
            <a:ext cx="873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Approval Testing?</a:t>
            </a:r>
            <a:endParaRPr sz="6000"/>
          </a:p>
        </p:txBody>
      </p:sp>
      <p:sp>
        <p:nvSpPr>
          <p:cNvPr id="782" name="Google Shape;782;p90"/>
          <p:cNvSpPr txBox="1"/>
          <p:nvPr>
            <p:ph type="title"/>
          </p:nvPr>
        </p:nvSpPr>
        <p:spPr>
          <a:xfrm>
            <a:off x="311700" y="2254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Approval Testing</a:t>
            </a:r>
            <a:endParaRPr sz="6000"/>
          </a:p>
        </p:txBody>
      </p:sp>
      <p:sp>
        <p:nvSpPr>
          <p:cNvPr id="783" name="Google Shape;783;p90"/>
          <p:cNvSpPr/>
          <p:nvPr/>
        </p:nvSpPr>
        <p:spPr>
          <a:xfrm>
            <a:off x="894750" y="3375400"/>
            <a:ext cx="2836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↑ Fidelity</a:t>
            </a:r>
            <a:endParaRPr sz="4300"/>
          </a:p>
        </p:txBody>
      </p:sp>
      <p:sp>
        <p:nvSpPr>
          <p:cNvPr id="784" name="Google Shape;784;p90"/>
          <p:cNvSpPr/>
          <p:nvPr/>
        </p:nvSpPr>
        <p:spPr>
          <a:xfrm>
            <a:off x="4572825" y="557450"/>
            <a:ext cx="376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Requirements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Driven</a:t>
            </a:r>
            <a:endParaRPr sz="4300"/>
          </a:p>
        </p:txBody>
      </p:sp>
      <p:sp>
        <p:nvSpPr>
          <p:cNvPr id="785" name="Google Shape;785;p90"/>
          <p:cNvSpPr/>
          <p:nvPr/>
        </p:nvSpPr>
        <p:spPr>
          <a:xfrm>
            <a:off x="586800" y="557450"/>
            <a:ext cx="34521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Evolving Validation</a:t>
            </a:r>
            <a:endParaRPr sz="4300"/>
          </a:p>
        </p:txBody>
      </p:sp>
      <p:sp>
        <p:nvSpPr>
          <p:cNvPr id="786" name="Google Shape;786;p90"/>
          <p:cNvSpPr/>
          <p:nvPr/>
        </p:nvSpPr>
        <p:spPr>
          <a:xfrm>
            <a:off x="5039325" y="3430000"/>
            <a:ext cx="2836200" cy="136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↑</a:t>
            </a:r>
            <a:r>
              <a:rPr lang="en-GB" sz="4300"/>
              <a:t> Cost</a:t>
            </a:r>
            <a:endParaRPr sz="4300"/>
          </a:p>
        </p:txBody>
      </p:sp>
      <p:sp>
        <p:nvSpPr>
          <p:cNvPr id="787" name="Google Shape;78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1"/>
          <p:cNvSpPr txBox="1"/>
          <p:nvPr/>
        </p:nvSpPr>
        <p:spPr>
          <a:xfrm>
            <a:off x="367550" y="1071750"/>
            <a:ext cx="783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Invariants Approval Testing</a:t>
            </a:r>
            <a:endParaRPr/>
          </a:p>
        </p:txBody>
      </p:sp>
      <p:sp>
        <p:nvSpPr>
          <p:cNvPr id="793" name="Google Shape;793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Domain Enforcing Unit Tests</a:t>
            </a:r>
            <a:endParaRPr sz="6000"/>
          </a:p>
        </p:txBody>
      </p:sp>
      <p:sp>
        <p:nvSpPr>
          <p:cNvPr id="794" name="Google Shape;794;p91"/>
          <p:cNvSpPr/>
          <p:nvPr/>
        </p:nvSpPr>
        <p:spPr>
          <a:xfrm>
            <a:off x="1711450" y="14670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Property Based Testing</a:t>
            </a:r>
            <a:endParaRPr sz="4800"/>
          </a:p>
        </p:txBody>
      </p:sp>
      <p:sp>
        <p:nvSpPr>
          <p:cNvPr id="795" name="Google Shape;795;p91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Schema Based Testing</a:t>
            </a:r>
            <a:endParaRPr sz="4800"/>
          </a:p>
        </p:txBody>
      </p:sp>
      <p:sp>
        <p:nvSpPr>
          <p:cNvPr id="796" name="Google Shape;796;p91"/>
          <p:cNvSpPr/>
          <p:nvPr/>
        </p:nvSpPr>
        <p:spPr>
          <a:xfrm>
            <a:off x="1711450" y="14670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QuickTheory</a:t>
            </a:r>
            <a:endParaRPr sz="4800"/>
          </a:p>
        </p:txBody>
      </p:sp>
      <p:sp>
        <p:nvSpPr>
          <p:cNvPr id="797" name="Google Shape;797;p91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Schema Based Testing</a:t>
            </a:r>
            <a:endParaRPr sz="4800"/>
          </a:p>
        </p:txBody>
      </p:sp>
      <p:sp>
        <p:nvSpPr>
          <p:cNvPr id="798" name="Google Shape;798;p91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JSON Schema Validator</a:t>
            </a:r>
            <a:endParaRPr sz="4800"/>
          </a:p>
        </p:txBody>
      </p:sp>
      <p:sp>
        <p:nvSpPr>
          <p:cNvPr id="799" name="Google Shape;799;p91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JSON Schema Validator</a:t>
            </a:r>
            <a:endParaRPr sz="4800"/>
          </a:p>
        </p:txBody>
      </p:sp>
      <p:sp>
        <p:nvSpPr>
          <p:cNvPr id="800" name="Google Shape;80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2"/>
          <p:cNvSpPr txBox="1"/>
          <p:nvPr>
            <p:ph type="title"/>
          </p:nvPr>
        </p:nvSpPr>
        <p:spPr>
          <a:xfrm>
            <a:off x="311700" y="79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QuickTheory</a:t>
            </a:r>
            <a:endParaRPr sz="6000"/>
          </a:p>
        </p:txBody>
      </p:sp>
      <p:pic>
        <p:nvPicPr>
          <p:cNvPr id="806" name="Google Shape;8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88" y="1107788"/>
            <a:ext cx="7241025" cy="11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00" y="1107798"/>
            <a:ext cx="7240999" cy="135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500" y="1107800"/>
            <a:ext cx="7241001" cy="196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00" y="1107800"/>
            <a:ext cx="7356381" cy="19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500" y="3412425"/>
            <a:ext cx="7356376" cy="161298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3"/>
          <p:cNvSpPr txBox="1"/>
          <p:nvPr>
            <p:ph type="title"/>
          </p:nvPr>
        </p:nvSpPr>
        <p:spPr>
          <a:xfrm>
            <a:off x="448125" y="-10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DDD Test Pyramid</a:t>
            </a:r>
            <a:endParaRPr sz="6000"/>
          </a:p>
        </p:txBody>
      </p:sp>
      <p:pic>
        <p:nvPicPr>
          <p:cNvPr id="817" name="Google Shape;8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3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819" name="Google Shape;819;p93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820" name="Google Shape;820;p93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821" name="Google Shape;82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22" name="Google Shape;82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9850" y="1108275"/>
            <a:ext cx="4524267" cy="39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09874" y="1108300"/>
            <a:ext cx="4524275" cy="392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Component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Approval Testing</a:t>
            </a:r>
            <a:endParaRPr sz="6000"/>
          </a:p>
        </p:txBody>
      </p:sp>
      <p:sp>
        <p:nvSpPr>
          <p:cNvPr id="836" name="Google Shape;836;p94"/>
          <p:cNvSpPr/>
          <p:nvPr/>
        </p:nvSpPr>
        <p:spPr>
          <a:xfrm>
            <a:off x="733475" y="195600"/>
            <a:ext cx="3598800" cy="15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Text Based Testing</a:t>
            </a:r>
            <a:endParaRPr sz="4800"/>
          </a:p>
        </p:txBody>
      </p:sp>
      <p:sp>
        <p:nvSpPr>
          <p:cNvPr id="837" name="Google Shape;837;p94"/>
          <p:cNvSpPr/>
          <p:nvPr/>
        </p:nvSpPr>
        <p:spPr>
          <a:xfrm>
            <a:off x="3248350" y="3529800"/>
            <a:ext cx="3270600" cy="141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Testing</a:t>
            </a:r>
            <a:endParaRPr sz="4800"/>
          </a:p>
        </p:txBody>
      </p:sp>
      <p:sp>
        <p:nvSpPr>
          <p:cNvPr id="838" name="Google Shape;838;p94"/>
          <p:cNvSpPr/>
          <p:nvPr/>
        </p:nvSpPr>
        <p:spPr>
          <a:xfrm>
            <a:off x="5325850" y="195600"/>
            <a:ext cx="3270600" cy="15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Snapshot Testing</a:t>
            </a:r>
            <a:endParaRPr sz="4800"/>
          </a:p>
        </p:txBody>
      </p:sp>
      <p:sp>
        <p:nvSpPr>
          <p:cNvPr id="839" name="Google Shape;839;p94"/>
          <p:cNvSpPr/>
          <p:nvPr/>
        </p:nvSpPr>
        <p:spPr>
          <a:xfrm>
            <a:off x="733475" y="195600"/>
            <a:ext cx="3598800" cy="15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TextTest</a:t>
            </a:r>
            <a:endParaRPr sz="4800"/>
          </a:p>
        </p:txBody>
      </p:sp>
      <p:sp>
        <p:nvSpPr>
          <p:cNvPr id="840" name="Google Shape;840;p94"/>
          <p:cNvSpPr/>
          <p:nvPr/>
        </p:nvSpPr>
        <p:spPr>
          <a:xfrm>
            <a:off x="5325850" y="195600"/>
            <a:ext cx="3270600" cy="1515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Snapshot Testing</a:t>
            </a:r>
            <a:endParaRPr sz="4800"/>
          </a:p>
        </p:txBody>
      </p:sp>
      <p:sp>
        <p:nvSpPr>
          <p:cNvPr id="841" name="Google Shape;841;p94"/>
          <p:cNvSpPr/>
          <p:nvPr/>
        </p:nvSpPr>
        <p:spPr>
          <a:xfrm>
            <a:off x="5325850" y="195600"/>
            <a:ext cx="3270600" cy="15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Snapshot Testing</a:t>
            </a:r>
            <a:endParaRPr sz="4800"/>
          </a:p>
        </p:txBody>
      </p:sp>
      <p:sp>
        <p:nvSpPr>
          <p:cNvPr id="842" name="Google Shape;842;p94"/>
          <p:cNvSpPr/>
          <p:nvPr/>
        </p:nvSpPr>
        <p:spPr>
          <a:xfrm>
            <a:off x="3248350" y="3529800"/>
            <a:ext cx="3270600" cy="1418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Testing</a:t>
            </a:r>
            <a:endParaRPr sz="4800"/>
          </a:p>
        </p:txBody>
      </p:sp>
      <p:sp>
        <p:nvSpPr>
          <p:cNvPr id="843" name="Google Shape;843;p94"/>
          <p:cNvSpPr/>
          <p:nvPr/>
        </p:nvSpPr>
        <p:spPr>
          <a:xfrm>
            <a:off x="5325850" y="195600"/>
            <a:ext cx="3270600" cy="151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Jest</a:t>
            </a:r>
            <a:endParaRPr sz="4800"/>
          </a:p>
        </p:txBody>
      </p:sp>
      <p:sp>
        <p:nvSpPr>
          <p:cNvPr id="844" name="Google Shape;844;p94"/>
          <p:cNvSpPr/>
          <p:nvPr/>
        </p:nvSpPr>
        <p:spPr>
          <a:xfrm>
            <a:off x="3248350" y="3529800"/>
            <a:ext cx="3270600" cy="141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Testing</a:t>
            </a:r>
            <a:endParaRPr sz="4800"/>
          </a:p>
        </p:txBody>
      </p:sp>
      <p:sp>
        <p:nvSpPr>
          <p:cNvPr id="845" name="Google Shape;845;p94"/>
          <p:cNvSpPr/>
          <p:nvPr/>
        </p:nvSpPr>
        <p:spPr>
          <a:xfrm>
            <a:off x="3248350" y="3529800"/>
            <a:ext cx="3270600" cy="141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Applitools</a:t>
            </a:r>
            <a:endParaRPr sz="4800"/>
          </a:p>
        </p:txBody>
      </p:sp>
      <p:sp>
        <p:nvSpPr>
          <p:cNvPr id="846" name="Google Shape;84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7" name="Google Shape;847;p94"/>
          <p:cNvSpPr/>
          <p:nvPr/>
        </p:nvSpPr>
        <p:spPr>
          <a:xfrm>
            <a:off x="733475" y="195600"/>
            <a:ext cx="3598800" cy="1515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TextTest</a:t>
            </a:r>
            <a:endParaRPr sz="4800"/>
          </a:p>
        </p:txBody>
      </p:sp>
      <p:sp>
        <p:nvSpPr>
          <p:cNvPr id="848" name="Google Shape;848;p94"/>
          <p:cNvSpPr/>
          <p:nvPr/>
        </p:nvSpPr>
        <p:spPr>
          <a:xfrm>
            <a:off x="5325850" y="195600"/>
            <a:ext cx="3270600" cy="1515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Jest</a:t>
            </a:r>
            <a:endParaRPr sz="4800"/>
          </a:p>
        </p:txBody>
      </p:sp>
      <p:sp>
        <p:nvSpPr>
          <p:cNvPr id="849" name="Google Shape;849;p94"/>
          <p:cNvSpPr/>
          <p:nvPr/>
        </p:nvSpPr>
        <p:spPr>
          <a:xfrm>
            <a:off x="3248350" y="3529800"/>
            <a:ext cx="3541500" cy="141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Backs</a:t>
            </a:r>
            <a:r>
              <a:rPr lang="en-GB" sz="4800"/>
              <a:t>topJS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5"/>
          <p:cNvSpPr txBox="1"/>
          <p:nvPr>
            <p:ph type="title"/>
          </p:nvPr>
        </p:nvSpPr>
        <p:spPr>
          <a:xfrm>
            <a:off x="311700" y="148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BackstopJS </a:t>
            </a:r>
            <a:endParaRPr sz="6000"/>
          </a:p>
        </p:txBody>
      </p:sp>
      <p:sp>
        <p:nvSpPr>
          <p:cNvPr id="855" name="Google Shape;85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56" name="Google Shape;85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975" y="1141275"/>
            <a:ext cx="5227050" cy="378510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5"/>
          <p:cNvSpPr/>
          <p:nvPr/>
        </p:nvSpPr>
        <p:spPr>
          <a:xfrm>
            <a:off x="1731450" y="1064013"/>
            <a:ext cx="5681100" cy="393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rtrait-oriented black smaptphone" id="858" name="Google Shape;85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040" y="1094725"/>
            <a:ext cx="2005919" cy="39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5"/>
          <p:cNvSpPr/>
          <p:nvPr/>
        </p:nvSpPr>
        <p:spPr>
          <a:xfrm>
            <a:off x="3681600" y="1432625"/>
            <a:ext cx="1780800" cy="317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600" y="1837325"/>
            <a:ext cx="1780800" cy="93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275" y="1109513"/>
            <a:ext cx="5453450" cy="38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5"/>
          <p:cNvSpPr/>
          <p:nvPr/>
        </p:nvSpPr>
        <p:spPr>
          <a:xfrm>
            <a:off x="1731450" y="1033325"/>
            <a:ext cx="5794800" cy="405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275" y="1094713"/>
            <a:ext cx="5453457" cy="38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0963" y="1094725"/>
            <a:ext cx="5894929" cy="3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061246"/>
            <a:ext cx="9143999" cy="400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448125" y="-10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DDD Test Pyramid</a:t>
            </a:r>
            <a:endParaRPr sz="6000"/>
          </a:p>
        </p:txBody>
      </p:sp>
      <p:pic>
        <p:nvPicPr>
          <p:cNvPr id="871" name="Google Shape;87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6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873" name="Google Shape;873;p96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874" name="Google Shape;874;p96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875" name="Google Shape;875;p9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876" name="Google Shape;876;p9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877" name="Google Shape;877;p9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878" name="Google Shape;878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9" name="Google Shape;87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9850" y="1108275"/>
            <a:ext cx="4524267" cy="39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09837" y="1108275"/>
            <a:ext cx="4524275" cy="392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9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9825" y="1108291"/>
            <a:ext cx="4524299" cy="392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Task Testing</a:t>
            </a:r>
            <a:endParaRPr sz="6000"/>
          </a:p>
        </p:txBody>
      </p:sp>
      <p:sp>
        <p:nvSpPr>
          <p:cNvPr id="894" name="Google Shape;894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User Centric Testing</a:t>
            </a:r>
            <a:endParaRPr sz="6000"/>
          </a:p>
        </p:txBody>
      </p:sp>
      <p:sp>
        <p:nvSpPr>
          <p:cNvPr id="895" name="Google Shape;89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6" name="Google Shape;896;p97"/>
          <p:cNvSpPr/>
          <p:nvPr/>
        </p:nvSpPr>
        <p:spPr>
          <a:xfrm>
            <a:off x="338675" y="797425"/>
            <a:ext cx="37617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Interactions</a:t>
            </a:r>
            <a:endParaRPr sz="4800"/>
          </a:p>
        </p:txBody>
      </p:sp>
      <p:sp>
        <p:nvSpPr>
          <p:cNvPr id="897" name="Google Shape;897;p97"/>
          <p:cNvSpPr/>
          <p:nvPr/>
        </p:nvSpPr>
        <p:spPr>
          <a:xfrm>
            <a:off x="5249700" y="797425"/>
            <a:ext cx="35826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Tasks</a:t>
            </a:r>
            <a:endParaRPr sz="4800"/>
          </a:p>
        </p:txBody>
      </p:sp>
      <p:cxnSp>
        <p:nvCxnSpPr>
          <p:cNvPr id="898" name="Google Shape;898;p97"/>
          <p:cNvCxnSpPr/>
          <p:nvPr/>
        </p:nvCxnSpPr>
        <p:spPr>
          <a:xfrm flipH="1" rot="10800000">
            <a:off x="4272450" y="1323475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97"/>
          <p:cNvCxnSpPr/>
          <p:nvPr/>
        </p:nvCxnSpPr>
        <p:spPr>
          <a:xfrm>
            <a:off x="793350" y="455050"/>
            <a:ext cx="2947800" cy="156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7"/>
          <p:cNvCxnSpPr/>
          <p:nvPr/>
        </p:nvCxnSpPr>
        <p:spPr>
          <a:xfrm flipH="1" rot="10800000">
            <a:off x="793350" y="546850"/>
            <a:ext cx="2939400" cy="153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7"/>
          <p:cNvSpPr/>
          <p:nvPr/>
        </p:nvSpPr>
        <p:spPr>
          <a:xfrm>
            <a:off x="311700" y="3551225"/>
            <a:ext cx="37617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Object Model</a:t>
            </a:r>
            <a:endParaRPr sz="4800"/>
          </a:p>
        </p:txBody>
      </p:sp>
      <p:sp>
        <p:nvSpPr>
          <p:cNvPr id="902" name="Google Shape;902;p97"/>
          <p:cNvSpPr/>
          <p:nvPr/>
        </p:nvSpPr>
        <p:spPr>
          <a:xfrm>
            <a:off x="5222850" y="3551225"/>
            <a:ext cx="35826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Screenplay Pattern</a:t>
            </a:r>
            <a:endParaRPr sz="4800"/>
          </a:p>
        </p:txBody>
      </p:sp>
      <p:cxnSp>
        <p:nvCxnSpPr>
          <p:cNvPr id="903" name="Google Shape;903;p97"/>
          <p:cNvCxnSpPr/>
          <p:nvPr/>
        </p:nvCxnSpPr>
        <p:spPr>
          <a:xfrm flipH="1" rot="10800000">
            <a:off x="4272375" y="4159450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97"/>
          <p:cNvCxnSpPr/>
          <p:nvPr/>
        </p:nvCxnSpPr>
        <p:spPr>
          <a:xfrm>
            <a:off x="766500" y="3208850"/>
            <a:ext cx="2969400" cy="180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7"/>
          <p:cNvCxnSpPr/>
          <p:nvPr/>
        </p:nvCxnSpPr>
        <p:spPr>
          <a:xfrm flipH="1" rot="10800000">
            <a:off x="537875" y="3300550"/>
            <a:ext cx="3168000" cy="172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8"/>
          <p:cNvSpPr txBox="1"/>
          <p:nvPr>
            <p:ph type="title"/>
          </p:nvPr>
        </p:nvSpPr>
        <p:spPr>
          <a:xfrm>
            <a:off x="107575" y="215085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Focus on</a:t>
            </a:r>
            <a:r>
              <a:rPr lang="en-GB" sz="6000"/>
              <a:t> User Dimension</a:t>
            </a:r>
            <a:endParaRPr sz="6000"/>
          </a:p>
        </p:txBody>
      </p:sp>
      <p:sp>
        <p:nvSpPr>
          <p:cNvPr id="911" name="Google Shape;91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</a:t>
            </a:r>
            <a:endParaRPr sz="6000"/>
          </a:p>
        </p:txBody>
      </p:sp>
      <p:sp>
        <p:nvSpPr>
          <p:cNvPr id="912" name="Google Shape;91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Design?</a:t>
            </a:r>
            <a:endParaRPr sz="6000"/>
          </a:p>
        </p:txBody>
      </p:sp>
      <p:sp>
        <p:nvSpPr>
          <p:cNvPr id="204" name="Google Shape;20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it good for?</a:t>
            </a:r>
            <a:endParaRPr sz="6000"/>
          </a:p>
        </p:txBody>
      </p:sp>
      <p:sp>
        <p:nvSpPr>
          <p:cNvPr id="205" name="Google Shape;205;p45"/>
          <p:cNvSpPr/>
          <p:nvPr/>
        </p:nvSpPr>
        <p:spPr>
          <a:xfrm>
            <a:off x="659725" y="647125"/>
            <a:ext cx="2731500" cy="91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Patterns</a:t>
            </a:r>
            <a:endParaRPr sz="4800"/>
          </a:p>
        </p:txBody>
      </p:sp>
      <p:sp>
        <p:nvSpPr>
          <p:cNvPr id="206" name="Google Shape;206;p45"/>
          <p:cNvSpPr/>
          <p:nvPr/>
        </p:nvSpPr>
        <p:spPr>
          <a:xfrm>
            <a:off x="2839250" y="3322750"/>
            <a:ext cx="2731500" cy="91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Modules</a:t>
            </a:r>
            <a:endParaRPr sz="4800"/>
          </a:p>
        </p:txBody>
      </p:sp>
      <p:sp>
        <p:nvSpPr>
          <p:cNvPr id="207" name="Google Shape;207;p45"/>
          <p:cNvSpPr/>
          <p:nvPr/>
        </p:nvSpPr>
        <p:spPr>
          <a:xfrm>
            <a:off x="5062625" y="647125"/>
            <a:ext cx="2731500" cy="91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Models</a:t>
            </a:r>
            <a:endParaRPr sz="4800"/>
          </a:p>
        </p:txBody>
      </p:sp>
      <p:sp>
        <p:nvSpPr>
          <p:cNvPr id="208" name="Google Shape;20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User Dimensions</a:t>
            </a:r>
            <a:endParaRPr sz="6000"/>
          </a:p>
        </p:txBody>
      </p:sp>
      <p:sp>
        <p:nvSpPr>
          <p:cNvPr id="918" name="Google Shape;918;p99"/>
          <p:cNvSpPr/>
          <p:nvPr/>
        </p:nvSpPr>
        <p:spPr>
          <a:xfrm>
            <a:off x="893925" y="459275"/>
            <a:ext cx="3119700" cy="133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Web User</a:t>
            </a:r>
            <a:endParaRPr sz="4800"/>
          </a:p>
        </p:txBody>
      </p:sp>
      <p:sp>
        <p:nvSpPr>
          <p:cNvPr id="919" name="Google Shape;919;p99"/>
          <p:cNvSpPr/>
          <p:nvPr/>
        </p:nvSpPr>
        <p:spPr>
          <a:xfrm>
            <a:off x="5443225" y="459275"/>
            <a:ext cx="3389100" cy="133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Client Side</a:t>
            </a:r>
            <a:endParaRPr sz="4800"/>
          </a:p>
        </p:txBody>
      </p:sp>
      <p:cxnSp>
        <p:nvCxnSpPr>
          <p:cNvPr id="920" name="Google Shape;920;p99"/>
          <p:cNvCxnSpPr/>
          <p:nvPr/>
        </p:nvCxnSpPr>
        <p:spPr>
          <a:xfrm>
            <a:off x="4195475" y="1183350"/>
            <a:ext cx="10659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99"/>
          <p:cNvSpPr/>
          <p:nvPr/>
        </p:nvSpPr>
        <p:spPr>
          <a:xfrm>
            <a:off x="742575" y="3226550"/>
            <a:ext cx="3119700" cy="133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API</a:t>
            </a:r>
            <a:r>
              <a:rPr lang="en-GB" sz="4800"/>
              <a:t> User</a:t>
            </a:r>
            <a:endParaRPr sz="4800"/>
          </a:p>
        </p:txBody>
      </p:sp>
      <p:sp>
        <p:nvSpPr>
          <p:cNvPr id="922" name="Google Shape;922;p99"/>
          <p:cNvSpPr/>
          <p:nvPr/>
        </p:nvSpPr>
        <p:spPr>
          <a:xfrm>
            <a:off x="5325175" y="3393025"/>
            <a:ext cx="3642900" cy="106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Server Side</a:t>
            </a:r>
            <a:endParaRPr sz="4800"/>
          </a:p>
        </p:txBody>
      </p:sp>
      <p:cxnSp>
        <p:nvCxnSpPr>
          <p:cNvPr id="923" name="Google Shape;923;p99"/>
          <p:cNvCxnSpPr/>
          <p:nvPr/>
        </p:nvCxnSpPr>
        <p:spPr>
          <a:xfrm>
            <a:off x="4024850" y="3891800"/>
            <a:ext cx="10659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99"/>
          <p:cNvSpPr/>
          <p:nvPr/>
        </p:nvSpPr>
        <p:spPr>
          <a:xfrm>
            <a:off x="5443225" y="459275"/>
            <a:ext cx="3389100" cy="133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Protractor</a:t>
            </a:r>
            <a:endParaRPr sz="4800"/>
          </a:p>
        </p:txBody>
      </p:sp>
      <p:sp>
        <p:nvSpPr>
          <p:cNvPr id="925" name="Google Shape;925;p99"/>
          <p:cNvSpPr/>
          <p:nvPr/>
        </p:nvSpPr>
        <p:spPr>
          <a:xfrm>
            <a:off x="5253325" y="3226550"/>
            <a:ext cx="3851700" cy="133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RestAssured </a:t>
            </a:r>
            <a:endParaRPr sz="4800"/>
          </a:p>
        </p:txBody>
      </p:sp>
      <p:sp>
        <p:nvSpPr>
          <p:cNvPr id="926" name="Google Shape;92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0"/>
          <p:cNvSpPr txBox="1"/>
          <p:nvPr>
            <p:ph type="title"/>
          </p:nvPr>
        </p:nvSpPr>
        <p:spPr>
          <a:xfrm>
            <a:off x="448125" y="-10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DDD Test Pyramid</a:t>
            </a:r>
            <a:endParaRPr sz="6000"/>
          </a:p>
        </p:txBody>
      </p:sp>
      <p:pic>
        <p:nvPicPr>
          <p:cNvPr id="932" name="Google Shape;9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0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934" name="Google Shape;934;p100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935" name="Google Shape;935;p100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936" name="Google Shape;936;p100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937" name="Google Shape;937;p100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938" name="Google Shape;938;p100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939" name="Google Shape;93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40" name="Google Shape;94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9850" y="1108275"/>
            <a:ext cx="4524267" cy="39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09850" y="1108275"/>
            <a:ext cx="4524299" cy="392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9850" y="1108275"/>
            <a:ext cx="4524275" cy="39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09837" y="1108275"/>
            <a:ext cx="4524275" cy="392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09825" y="1108291"/>
            <a:ext cx="4524299" cy="392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09825" y="1108300"/>
            <a:ext cx="4524299" cy="39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1"/>
          <p:cNvSpPr txBox="1"/>
          <p:nvPr>
            <p:ph type="title"/>
          </p:nvPr>
        </p:nvSpPr>
        <p:spPr>
          <a:xfrm>
            <a:off x="58675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to find flaws in DDT?</a:t>
            </a:r>
            <a:endParaRPr sz="6000"/>
          </a:p>
        </p:txBody>
      </p:sp>
      <p:sp>
        <p:nvSpPr>
          <p:cNvPr id="956" name="Google Shape;956;p101"/>
          <p:cNvSpPr txBox="1"/>
          <p:nvPr>
            <p:ph type="title"/>
          </p:nvPr>
        </p:nvSpPr>
        <p:spPr>
          <a:xfrm>
            <a:off x="444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Experiment!</a:t>
            </a:r>
            <a:endParaRPr sz="6000"/>
          </a:p>
        </p:txBody>
      </p:sp>
      <p:sp>
        <p:nvSpPr>
          <p:cNvPr id="957" name="Google Shape;95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Breakers</a:t>
            </a:r>
            <a:endParaRPr sz="6000"/>
          </a:p>
        </p:txBody>
      </p:sp>
      <p:sp>
        <p:nvSpPr>
          <p:cNvPr id="963" name="Google Shape;963;p102"/>
          <p:cNvSpPr/>
          <p:nvPr/>
        </p:nvSpPr>
        <p:spPr>
          <a:xfrm>
            <a:off x="948625" y="405050"/>
            <a:ext cx="3505200" cy="147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Outsiders</a:t>
            </a:r>
            <a:endParaRPr sz="4800"/>
          </a:p>
        </p:txBody>
      </p:sp>
      <p:sp>
        <p:nvSpPr>
          <p:cNvPr id="964" name="Google Shape;964;p102"/>
          <p:cNvSpPr/>
          <p:nvPr/>
        </p:nvSpPr>
        <p:spPr>
          <a:xfrm>
            <a:off x="5188950" y="405050"/>
            <a:ext cx="3505200" cy="147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Exploratory Testing</a:t>
            </a:r>
            <a:endParaRPr sz="4800"/>
          </a:p>
        </p:txBody>
      </p:sp>
      <p:sp>
        <p:nvSpPr>
          <p:cNvPr id="965" name="Google Shape;965;p102"/>
          <p:cNvSpPr/>
          <p:nvPr/>
        </p:nvSpPr>
        <p:spPr>
          <a:xfrm>
            <a:off x="948625" y="3158825"/>
            <a:ext cx="3505200" cy="147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Chaos Testing</a:t>
            </a:r>
            <a:endParaRPr sz="4800"/>
          </a:p>
        </p:txBody>
      </p:sp>
      <p:sp>
        <p:nvSpPr>
          <p:cNvPr id="966" name="Google Shape;966;p102"/>
          <p:cNvSpPr/>
          <p:nvPr/>
        </p:nvSpPr>
        <p:spPr>
          <a:xfrm>
            <a:off x="5188950" y="3158825"/>
            <a:ext cx="3505200" cy="1476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Fuzzing</a:t>
            </a:r>
            <a:r>
              <a:rPr lang="en-GB" sz="4800"/>
              <a:t> Testing</a:t>
            </a:r>
            <a:endParaRPr sz="4800"/>
          </a:p>
        </p:txBody>
      </p:sp>
      <p:sp>
        <p:nvSpPr>
          <p:cNvPr id="967" name="Google Shape;96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Bringing it all together</a:t>
            </a:r>
            <a:endParaRPr sz="6000"/>
          </a:p>
        </p:txBody>
      </p:sp>
      <p:sp>
        <p:nvSpPr>
          <p:cNvPr id="973" name="Google Shape;973;p103"/>
          <p:cNvSpPr txBox="1"/>
          <p:nvPr>
            <p:ph type="title"/>
          </p:nvPr>
        </p:nvSpPr>
        <p:spPr>
          <a:xfrm>
            <a:off x="483650" y="2229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There is a place for Design in Testing!</a:t>
            </a:r>
            <a:endParaRPr sz="6000"/>
          </a:p>
        </p:txBody>
      </p:sp>
      <p:sp>
        <p:nvSpPr>
          <p:cNvPr id="974" name="Google Shape;974;p103"/>
          <p:cNvSpPr txBox="1"/>
          <p:nvPr>
            <p:ph type="title"/>
          </p:nvPr>
        </p:nvSpPr>
        <p:spPr>
          <a:xfrm>
            <a:off x="636050" y="2382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Place for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975" name="Google Shape;975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981" name="Google Shape;981;p104"/>
          <p:cNvSpPr/>
          <p:nvPr/>
        </p:nvSpPr>
        <p:spPr>
          <a:xfrm>
            <a:off x="672275" y="405500"/>
            <a:ext cx="3382800" cy="142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Evaluate Test Architecture</a:t>
            </a:r>
            <a:endParaRPr sz="3600"/>
          </a:p>
        </p:txBody>
      </p:sp>
      <p:sp>
        <p:nvSpPr>
          <p:cNvPr id="982" name="Google Shape;982;p104"/>
          <p:cNvSpPr/>
          <p:nvPr/>
        </p:nvSpPr>
        <p:spPr>
          <a:xfrm>
            <a:off x="5167850" y="4055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Create Context Boundaries</a:t>
            </a:r>
            <a:endParaRPr sz="3600"/>
          </a:p>
        </p:txBody>
      </p:sp>
      <p:sp>
        <p:nvSpPr>
          <p:cNvPr id="983" name="Google Shape;983;p104"/>
          <p:cNvSpPr/>
          <p:nvPr/>
        </p:nvSpPr>
        <p:spPr>
          <a:xfrm>
            <a:off x="672275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Unify Test Strategy</a:t>
            </a:r>
            <a:endParaRPr sz="3600"/>
          </a:p>
        </p:txBody>
      </p:sp>
      <p:sp>
        <p:nvSpPr>
          <p:cNvPr id="984" name="Google Shape;984;p104"/>
          <p:cNvSpPr/>
          <p:nvPr/>
        </p:nvSpPr>
        <p:spPr>
          <a:xfrm>
            <a:off x="5167850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Experiment!</a:t>
            </a:r>
            <a:endParaRPr sz="3600"/>
          </a:p>
        </p:txBody>
      </p:sp>
      <p:sp>
        <p:nvSpPr>
          <p:cNvPr id="985" name="Google Shape;98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991" name="Google Shape;99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997" name="Google Shape;997;p106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998" name="Google Shape;998;p10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999" name="Google Shape;999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 Problem?</a:t>
            </a:r>
            <a:endParaRPr sz="6000"/>
          </a:p>
        </p:txBody>
      </p:sp>
      <p:sp>
        <p:nvSpPr>
          <p:cNvPr id="214" name="Google Shape;214;p46"/>
          <p:cNvSpPr txBox="1"/>
          <p:nvPr>
            <p:ph type="title"/>
          </p:nvPr>
        </p:nvSpPr>
        <p:spPr>
          <a:xfrm>
            <a:off x="128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Yes, there is!</a:t>
            </a:r>
            <a:endParaRPr sz="6000"/>
          </a:p>
        </p:txBody>
      </p:sp>
      <p:sp>
        <p:nvSpPr>
          <p:cNvPr id="215" name="Google Shape;2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Design Pitfalls</a:t>
            </a:r>
            <a:endParaRPr sz="6000"/>
          </a:p>
        </p:txBody>
      </p:sp>
      <p:sp>
        <p:nvSpPr>
          <p:cNvPr id="221" name="Google Shape;221;p47"/>
          <p:cNvSpPr/>
          <p:nvPr/>
        </p:nvSpPr>
        <p:spPr>
          <a:xfrm>
            <a:off x="651375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One Size Fits All</a:t>
            </a:r>
            <a:endParaRPr sz="4800"/>
          </a:p>
        </p:txBody>
      </p:sp>
      <p:sp>
        <p:nvSpPr>
          <p:cNvPr id="222" name="Google Shape;222;p47"/>
          <p:cNvSpPr/>
          <p:nvPr/>
        </p:nvSpPr>
        <p:spPr>
          <a:xfrm>
            <a:off x="4840750" y="3276700"/>
            <a:ext cx="3406200" cy="153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Design Stagnation</a:t>
            </a:r>
            <a:endParaRPr sz="4800"/>
          </a:p>
        </p:txBody>
      </p:sp>
      <p:sp>
        <p:nvSpPr>
          <p:cNvPr id="223" name="Google Shape;223;p47"/>
          <p:cNvSpPr/>
          <p:nvPr/>
        </p:nvSpPr>
        <p:spPr>
          <a:xfrm>
            <a:off x="651375" y="3276700"/>
            <a:ext cx="3406200" cy="153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Design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Evolution</a:t>
            </a:r>
            <a:endParaRPr sz="4800"/>
          </a:p>
        </p:txBody>
      </p:sp>
      <p:sp>
        <p:nvSpPr>
          <p:cNvPr id="224" name="Google Shape;224;p47"/>
          <p:cNvSpPr/>
          <p:nvPr/>
        </p:nvSpPr>
        <p:spPr>
          <a:xfrm>
            <a:off x="4840750" y="501200"/>
            <a:ext cx="3406200" cy="136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Dogmatism</a:t>
            </a:r>
            <a:endParaRPr sz="4800"/>
          </a:p>
        </p:txBody>
      </p:sp>
      <p:sp>
        <p:nvSpPr>
          <p:cNvPr id="225" name="Google Shape;2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to Tackle?</a:t>
            </a:r>
            <a:endParaRPr sz="6000"/>
          </a:p>
        </p:txBody>
      </p:sp>
      <p:sp>
        <p:nvSpPr>
          <p:cNvPr id="231" name="Google Shape;231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232" name="Google Shape;23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